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256" r:id="rId2"/>
    <p:sldId id="2147472663" r:id="rId3"/>
    <p:sldId id="273" r:id="rId4"/>
    <p:sldId id="2147472665" r:id="rId5"/>
    <p:sldId id="262" r:id="rId6"/>
    <p:sldId id="2147472673" r:id="rId7"/>
    <p:sldId id="2147472672" r:id="rId8"/>
    <p:sldId id="276" r:id="rId9"/>
    <p:sldId id="280" r:id="rId10"/>
    <p:sldId id="277" r:id="rId11"/>
    <p:sldId id="279" r:id="rId12"/>
    <p:sldId id="282" r:id="rId13"/>
    <p:sldId id="281" r:id="rId14"/>
    <p:sldId id="287" r:id="rId15"/>
    <p:sldId id="286" r:id="rId16"/>
    <p:sldId id="2147472668" r:id="rId17"/>
    <p:sldId id="2147472667" r:id="rId18"/>
    <p:sldId id="264" r:id="rId19"/>
    <p:sldId id="2147472664" r:id="rId20"/>
    <p:sldId id="2147472666" r:id="rId21"/>
    <p:sldId id="2147472671" r:id="rId22"/>
    <p:sldId id="2147472670" r:id="rId23"/>
    <p:sldId id="275" r:id="rId24"/>
    <p:sldId id="257" r:id="rId25"/>
    <p:sldId id="258" r:id="rId26"/>
    <p:sldId id="266" r:id="rId27"/>
    <p:sldId id="2147472674" r:id="rId28"/>
    <p:sldId id="267" r:id="rId29"/>
    <p:sldId id="2147472654" r:id="rId30"/>
    <p:sldId id="259" r:id="rId31"/>
    <p:sldId id="2147472657" r:id="rId32"/>
    <p:sldId id="2147472659" r:id="rId33"/>
    <p:sldId id="2147472662" r:id="rId34"/>
    <p:sldId id="2147472669" r:id="rId35"/>
    <p:sldId id="21474726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6"/>
    <p:restoredTop sz="96327"/>
  </p:normalViewPr>
  <p:slideViewPr>
    <p:cSldViewPr snapToGrid="0">
      <p:cViewPr varScale="1">
        <p:scale>
          <a:sx n="116" d="100"/>
          <a:sy n="116" d="100"/>
        </p:scale>
        <p:origin x="20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3E2C8-EA02-2A4D-9DCC-A0C8BF9D6D67}"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40676-5659-5049-B1E3-5C6BC4965517}" type="slidenum">
              <a:rPr lang="en-US" smtClean="0"/>
              <a:t>‹#›</a:t>
            </a:fld>
            <a:endParaRPr lang="en-US"/>
          </a:p>
        </p:txBody>
      </p:sp>
    </p:spTree>
    <p:extLst>
      <p:ext uri="{BB962C8B-B14F-4D97-AF65-F5344CB8AC3E}">
        <p14:creationId xmlns:p14="http://schemas.microsoft.com/office/powerpoint/2010/main" val="402459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CA9-64D9-FF9A-53B0-BE52E2EDA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B8EB90-50F5-9FD7-B34F-FC579498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CC7DD-F209-C6CF-B6C2-DB04B77FBED5}"/>
              </a:ext>
            </a:extLst>
          </p:cNvPr>
          <p:cNvSpPr>
            <a:spLocks noGrp="1"/>
          </p:cNvSpPr>
          <p:nvPr>
            <p:ph type="dt" sz="half" idx="10"/>
          </p:nvPr>
        </p:nvSpPr>
        <p:spPr/>
        <p:txBody>
          <a:bodyPr/>
          <a:lstStyle/>
          <a:p>
            <a:fld id="{8691922F-A9DD-4D4C-AE35-43CFF6622B63}" type="datetime1">
              <a:rPr lang="en-US" smtClean="0"/>
              <a:t>11/2/23</a:t>
            </a:fld>
            <a:endParaRPr lang="en-US"/>
          </a:p>
        </p:txBody>
      </p:sp>
      <p:sp>
        <p:nvSpPr>
          <p:cNvPr id="5" name="Footer Placeholder 4">
            <a:extLst>
              <a:ext uri="{FF2B5EF4-FFF2-40B4-BE49-F238E27FC236}">
                <a16:creationId xmlns:a16="http://schemas.microsoft.com/office/drawing/2014/main" id="{175EF356-7D35-7562-C4DB-9C7D67D7D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5E1D6-BD77-8B10-469A-2B6A4C61D9A5}"/>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1802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1A82-CB83-0BF8-009C-808BC0FF9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99C88-7CAA-65D7-6AD8-7757AB4EE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D4365-7B01-CE72-5E9D-A459FD41B208}"/>
              </a:ext>
            </a:extLst>
          </p:cNvPr>
          <p:cNvSpPr>
            <a:spLocks noGrp="1"/>
          </p:cNvSpPr>
          <p:nvPr>
            <p:ph type="dt" sz="half" idx="10"/>
          </p:nvPr>
        </p:nvSpPr>
        <p:spPr/>
        <p:txBody>
          <a:bodyPr/>
          <a:lstStyle/>
          <a:p>
            <a:fld id="{2358A794-C59C-674A-B5C4-14A932D1B07C}" type="datetime1">
              <a:rPr lang="en-US" smtClean="0"/>
              <a:t>11/2/23</a:t>
            </a:fld>
            <a:endParaRPr lang="en-US"/>
          </a:p>
        </p:txBody>
      </p:sp>
      <p:sp>
        <p:nvSpPr>
          <p:cNvPr id="5" name="Footer Placeholder 4">
            <a:extLst>
              <a:ext uri="{FF2B5EF4-FFF2-40B4-BE49-F238E27FC236}">
                <a16:creationId xmlns:a16="http://schemas.microsoft.com/office/drawing/2014/main" id="{EB7A25EF-3D46-7B8D-79B2-FD6430C04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EBEDC-A304-79E0-702B-F367C3F80A3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81098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5178-DF62-88EB-3921-0EC3A2212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9123C7-B0CF-E153-CBEE-191709A7D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66BCB-74FB-D403-C3DA-B13BED3A40CF}"/>
              </a:ext>
            </a:extLst>
          </p:cNvPr>
          <p:cNvSpPr>
            <a:spLocks noGrp="1"/>
          </p:cNvSpPr>
          <p:nvPr>
            <p:ph type="dt" sz="half" idx="10"/>
          </p:nvPr>
        </p:nvSpPr>
        <p:spPr/>
        <p:txBody>
          <a:bodyPr/>
          <a:lstStyle/>
          <a:p>
            <a:fld id="{B8C5EF82-C1A5-E547-A529-5411792BD87C}" type="datetime1">
              <a:rPr lang="en-US" smtClean="0"/>
              <a:t>11/2/23</a:t>
            </a:fld>
            <a:endParaRPr lang="en-US"/>
          </a:p>
        </p:txBody>
      </p:sp>
      <p:sp>
        <p:nvSpPr>
          <p:cNvPr id="5" name="Footer Placeholder 4">
            <a:extLst>
              <a:ext uri="{FF2B5EF4-FFF2-40B4-BE49-F238E27FC236}">
                <a16:creationId xmlns:a16="http://schemas.microsoft.com/office/drawing/2014/main" id="{AE81E418-5A8D-991D-AB02-104941349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B1B0-ECED-77B2-51D2-91B2467BBA01}"/>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92241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4372-D36D-A373-F174-BA77F75A5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D61A37-BD56-3145-8362-A04BC697B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1D7F5B-3FD4-7CD1-6F06-DAE65EC041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7985-9D5A-EB8C-F34C-B1807740D9C9}"/>
              </a:ext>
            </a:extLst>
          </p:cNvPr>
          <p:cNvSpPr>
            <a:spLocks noGrp="1"/>
          </p:cNvSpPr>
          <p:nvPr>
            <p:ph type="dt" sz="half" idx="10"/>
          </p:nvPr>
        </p:nvSpPr>
        <p:spPr/>
        <p:txBody>
          <a:bodyPr/>
          <a:lstStyle/>
          <a:p>
            <a:fld id="{A09DCF00-8C24-BE4B-B354-1D5091EDE0D1}" type="datetime1">
              <a:rPr lang="en-US" smtClean="0"/>
              <a:t>11/2/23</a:t>
            </a:fld>
            <a:endParaRPr lang="en-US"/>
          </a:p>
        </p:txBody>
      </p:sp>
      <p:sp>
        <p:nvSpPr>
          <p:cNvPr id="6" name="Footer Placeholder 5">
            <a:extLst>
              <a:ext uri="{FF2B5EF4-FFF2-40B4-BE49-F238E27FC236}">
                <a16:creationId xmlns:a16="http://schemas.microsoft.com/office/drawing/2014/main" id="{2877B9AD-2B6F-45CA-BC78-5575AD87E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62740-63A1-D877-E27C-0D8080FB0598}"/>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342043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175F-8AD9-429B-3C6D-43FA5A546BD4}"/>
              </a:ext>
            </a:extLst>
          </p:cNvPr>
          <p:cNvSpPr>
            <a:spLocks noGrp="1"/>
          </p:cNvSpPr>
          <p:nvPr>
            <p:ph type="title"/>
          </p:nvPr>
        </p:nvSpPr>
        <p:spPr>
          <a:xfrm>
            <a:off x="511797" y="104776"/>
            <a:ext cx="10515600" cy="9388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6F4142-1B7F-B900-030E-5F31B1AE92CD}"/>
              </a:ext>
            </a:extLst>
          </p:cNvPr>
          <p:cNvSpPr>
            <a:spLocks noGrp="1"/>
          </p:cNvSpPr>
          <p:nvPr>
            <p:ph type="body" idx="1"/>
          </p:nvPr>
        </p:nvSpPr>
        <p:spPr>
          <a:xfrm>
            <a:off x="838200"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F0BAC-4409-18F5-9A7C-FA372DDF1786}"/>
              </a:ext>
            </a:extLst>
          </p:cNvPr>
          <p:cNvSpPr>
            <a:spLocks noGrp="1"/>
          </p:cNvSpPr>
          <p:nvPr>
            <p:ph sz="half" idx="2"/>
          </p:nvPr>
        </p:nvSpPr>
        <p:spPr>
          <a:xfrm>
            <a:off x="838200" y="215203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17734-673A-C80E-F611-C0D05779645E}"/>
              </a:ext>
            </a:extLst>
          </p:cNvPr>
          <p:cNvSpPr>
            <a:spLocks noGrp="1"/>
          </p:cNvSpPr>
          <p:nvPr>
            <p:ph type="body" sz="quarter" idx="3"/>
          </p:nvPr>
        </p:nvSpPr>
        <p:spPr>
          <a:xfrm>
            <a:off x="6170612"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5E2529-A226-D903-8559-E7CF57308205}"/>
              </a:ext>
            </a:extLst>
          </p:cNvPr>
          <p:cNvSpPr>
            <a:spLocks noGrp="1"/>
          </p:cNvSpPr>
          <p:nvPr>
            <p:ph sz="quarter" idx="4"/>
          </p:nvPr>
        </p:nvSpPr>
        <p:spPr>
          <a:xfrm>
            <a:off x="6170612" y="215203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F22E71-EAC8-DBD5-4ED0-F8F8537EC6DD}"/>
              </a:ext>
            </a:extLst>
          </p:cNvPr>
          <p:cNvSpPr>
            <a:spLocks noGrp="1"/>
          </p:cNvSpPr>
          <p:nvPr>
            <p:ph type="dt" sz="half" idx="10"/>
          </p:nvPr>
        </p:nvSpPr>
        <p:spPr/>
        <p:txBody>
          <a:bodyPr/>
          <a:lstStyle/>
          <a:p>
            <a:fld id="{4239C871-5EE1-414F-B665-472B3093B308}" type="datetime1">
              <a:rPr lang="en-US" smtClean="0"/>
              <a:t>11/2/23</a:t>
            </a:fld>
            <a:endParaRPr lang="en-US"/>
          </a:p>
        </p:txBody>
      </p:sp>
      <p:sp>
        <p:nvSpPr>
          <p:cNvPr id="8" name="Footer Placeholder 7">
            <a:extLst>
              <a:ext uri="{FF2B5EF4-FFF2-40B4-BE49-F238E27FC236}">
                <a16:creationId xmlns:a16="http://schemas.microsoft.com/office/drawing/2014/main" id="{F205E931-0E3B-5A5F-6D25-4590129C4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B6D907-78AD-EFCA-24D1-63644D4F7624}"/>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7203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1D81-DB4A-13C3-A84B-F5D624344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C1D30-654D-CD5A-81BE-6D0AF28E4272}"/>
              </a:ext>
            </a:extLst>
          </p:cNvPr>
          <p:cNvSpPr>
            <a:spLocks noGrp="1"/>
          </p:cNvSpPr>
          <p:nvPr>
            <p:ph type="dt" sz="half" idx="10"/>
          </p:nvPr>
        </p:nvSpPr>
        <p:spPr/>
        <p:txBody>
          <a:bodyPr/>
          <a:lstStyle/>
          <a:p>
            <a:fld id="{8FA0B3A7-41E5-4543-A05C-BADDF0B3E15B}" type="datetime1">
              <a:rPr lang="en-US" smtClean="0"/>
              <a:t>11/2/23</a:t>
            </a:fld>
            <a:endParaRPr lang="en-US"/>
          </a:p>
        </p:txBody>
      </p:sp>
      <p:sp>
        <p:nvSpPr>
          <p:cNvPr id="4" name="Footer Placeholder 3">
            <a:extLst>
              <a:ext uri="{FF2B5EF4-FFF2-40B4-BE49-F238E27FC236}">
                <a16:creationId xmlns:a16="http://schemas.microsoft.com/office/drawing/2014/main" id="{C2661714-CFC5-B00A-91DE-23AAC03B1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3FD456-B89F-5C47-6699-6B94CE1AC9E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55018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C720DC-D6D1-9B7C-6BCC-45E8C12B5307}"/>
              </a:ext>
            </a:extLst>
          </p:cNvPr>
          <p:cNvSpPr>
            <a:spLocks noGrp="1"/>
          </p:cNvSpPr>
          <p:nvPr>
            <p:ph type="dt" sz="half" idx="10"/>
          </p:nvPr>
        </p:nvSpPr>
        <p:spPr/>
        <p:txBody>
          <a:bodyPr/>
          <a:lstStyle/>
          <a:p>
            <a:fld id="{C9193BCB-DA4F-CB46-AC51-D063B3CADF2B}" type="datetime1">
              <a:rPr lang="en-US" smtClean="0"/>
              <a:t>11/2/23</a:t>
            </a:fld>
            <a:endParaRPr lang="en-US"/>
          </a:p>
        </p:txBody>
      </p:sp>
      <p:sp>
        <p:nvSpPr>
          <p:cNvPr id="3" name="Footer Placeholder 2">
            <a:extLst>
              <a:ext uri="{FF2B5EF4-FFF2-40B4-BE49-F238E27FC236}">
                <a16:creationId xmlns:a16="http://schemas.microsoft.com/office/drawing/2014/main" id="{48D8D525-B5A2-CB14-7860-59DF13159E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E9C4B-72D5-7707-5FF4-808DA6B22FF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0503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61F6-C5D3-F7E9-5F1E-873588BD8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20267-5B9F-A25D-34E0-73B0BB436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01624-76BF-C261-60BD-168AD3CE4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6DD30-86D9-C940-8F16-6EFBA1BA648F}"/>
              </a:ext>
            </a:extLst>
          </p:cNvPr>
          <p:cNvSpPr>
            <a:spLocks noGrp="1"/>
          </p:cNvSpPr>
          <p:nvPr>
            <p:ph type="dt" sz="half" idx="10"/>
          </p:nvPr>
        </p:nvSpPr>
        <p:spPr/>
        <p:txBody>
          <a:bodyPr/>
          <a:lstStyle/>
          <a:p>
            <a:fld id="{B480B349-265A-1945-B367-8BEB5A0EA65A}" type="datetime1">
              <a:rPr lang="en-US" smtClean="0"/>
              <a:t>11/2/23</a:t>
            </a:fld>
            <a:endParaRPr lang="en-US"/>
          </a:p>
        </p:txBody>
      </p:sp>
      <p:sp>
        <p:nvSpPr>
          <p:cNvPr id="6" name="Footer Placeholder 5">
            <a:extLst>
              <a:ext uri="{FF2B5EF4-FFF2-40B4-BE49-F238E27FC236}">
                <a16:creationId xmlns:a16="http://schemas.microsoft.com/office/drawing/2014/main" id="{24FB11A3-B36F-8974-4ED0-49043893D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105C6F-8B5A-3024-1561-E2F5F4E9521A}"/>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2008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12AA-7237-85AC-A3D5-3D7897321B32}"/>
              </a:ext>
            </a:extLst>
          </p:cNvPr>
          <p:cNvSpPr>
            <a:spLocks noGrp="1"/>
          </p:cNvSpPr>
          <p:nvPr>
            <p:ph type="title"/>
          </p:nvPr>
        </p:nvSpPr>
        <p:spPr>
          <a:xfrm>
            <a:off x="532537" y="457200"/>
            <a:ext cx="6097725" cy="53022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4E3CCB-8483-1B09-2520-2D7525F7514B}"/>
              </a:ext>
            </a:extLst>
          </p:cNvPr>
          <p:cNvSpPr>
            <a:spLocks noGrp="1"/>
          </p:cNvSpPr>
          <p:nvPr>
            <p:ph type="pic" idx="1"/>
          </p:nvPr>
        </p:nvSpPr>
        <p:spPr>
          <a:xfrm>
            <a:off x="5183188" y="1232452"/>
            <a:ext cx="6172200" cy="462859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D22B02-D5C8-05E7-118E-E62A1218AF6C}"/>
              </a:ext>
            </a:extLst>
          </p:cNvPr>
          <p:cNvSpPr>
            <a:spLocks noGrp="1"/>
          </p:cNvSpPr>
          <p:nvPr>
            <p:ph type="body" sz="half" idx="2"/>
          </p:nvPr>
        </p:nvSpPr>
        <p:spPr>
          <a:xfrm>
            <a:off x="1118084" y="1232453"/>
            <a:ext cx="3932237" cy="4628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F1B85-DDD6-B1BE-D80E-DAB5F2F176AB}"/>
              </a:ext>
            </a:extLst>
          </p:cNvPr>
          <p:cNvSpPr>
            <a:spLocks noGrp="1"/>
          </p:cNvSpPr>
          <p:nvPr>
            <p:ph type="dt" sz="half" idx="10"/>
          </p:nvPr>
        </p:nvSpPr>
        <p:spPr/>
        <p:txBody>
          <a:bodyPr/>
          <a:lstStyle/>
          <a:p>
            <a:fld id="{4CE3D1F0-5F18-2049-B36A-742C4B0431A8}" type="datetime1">
              <a:rPr lang="en-US" smtClean="0"/>
              <a:t>11/2/23</a:t>
            </a:fld>
            <a:endParaRPr lang="en-US"/>
          </a:p>
        </p:txBody>
      </p:sp>
      <p:sp>
        <p:nvSpPr>
          <p:cNvPr id="6" name="Footer Placeholder 5">
            <a:extLst>
              <a:ext uri="{FF2B5EF4-FFF2-40B4-BE49-F238E27FC236}">
                <a16:creationId xmlns:a16="http://schemas.microsoft.com/office/drawing/2014/main" id="{947CE9D3-2B62-CFD1-8763-3E870FF1F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CF78C-FFEE-261C-D1DE-08FD8CC0A65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32885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7F489-0159-B0A8-1DD7-D5E74BDB3CF9}"/>
              </a:ext>
            </a:extLst>
          </p:cNvPr>
          <p:cNvSpPr>
            <a:spLocks noGrp="1"/>
          </p:cNvSpPr>
          <p:nvPr>
            <p:ph type="title"/>
          </p:nvPr>
        </p:nvSpPr>
        <p:spPr>
          <a:xfrm>
            <a:off x="510208" y="206100"/>
            <a:ext cx="10515600" cy="8573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A299D-9207-8C3A-ED67-2A1FFBA1E88E}"/>
              </a:ext>
            </a:extLst>
          </p:cNvPr>
          <p:cNvSpPr>
            <a:spLocks noGrp="1"/>
          </p:cNvSpPr>
          <p:nvPr>
            <p:ph type="body" idx="1"/>
          </p:nvPr>
        </p:nvSpPr>
        <p:spPr>
          <a:xfrm>
            <a:off x="510208" y="1401417"/>
            <a:ext cx="10515600" cy="4576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A3D88-BFB7-C556-5AC8-8A170420A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83543-63D9-FB47-95FC-46AA945D80A3}" type="datetime1">
              <a:rPr lang="en-US" smtClean="0"/>
              <a:t>11/2/23</a:t>
            </a:fld>
            <a:endParaRPr lang="en-US"/>
          </a:p>
        </p:txBody>
      </p:sp>
      <p:sp>
        <p:nvSpPr>
          <p:cNvPr id="5" name="Footer Placeholder 4">
            <a:extLst>
              <a:ext uri="{FF2B5EF4-FFF2-40B4-BE49-F238E27FC236}">
                <a16:creationId xmlns:a16="http://schemas.microsoft.com/office/drawing/2014/main" id="{A301AC0F-FBD9-9A07-E31E-55004F2F7B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045CDC-BC42-8D12-4DD9-7DBC4C635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72B90-626E-4548-9F74-AFBC6F6DD5DE}" type="slidenum">
              <a:rPr lang="en-US" smtClean="0"/>
              <a:t>‹#›</a:t>
            </a:fld>
            <a:endParaRPr lang="en-US"/>
          </a:p>
        </p:txBody>
      </p:sp>
      <p:sp>
        <p:nvSpPr>
          <p:cNvPr id="7" name="Rectangle 6">
            <a:extLst>
              <a:ext uri="{FF2B5EF4-FFF2-40B4-BE49-F238E27FC236}">
                <a16:creationId xmlns:a16="http://schemas.microsoft.com/office/drawing/2014/main" id="{A2819ACA-EC92-8690-BEB5-40FD4E058485}"/>
              </a:ext>
            </a:extLst>
          </p:cNvPr>
          <p:cNvSpPr/>
          <p:nvPr userDrawn="1"/>
        </p:nvSpPr>
        <p:spPr>
          <a:xfrm>
            <a:off x="510208" y="1063488"/>
            <a:ext cx="10515600" cy="894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91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859E-354A-996D-485F-77AB5796756E}"/>
              </a:ext>
            </a:extLst>
          </p:cNvPr>
          <p:cNvSpPr>
            <a:spLocks noGrp="1"/>
          </p:cNvSpPr>
          <p:nvPr>
            <p:ph type="ctrTitle"/>
          </p:nvPr>
        </p:nvSpPr>
        <p:spPr>
          <a:xfrm>
            <a:off x="837282" y="1122363"/>
            <a:ext cx="9830718" cy="2387600"/>
          </a:xfrm>
        </p:spPr>
        <p:txBody>
          <a:bodyPr>
            <a:normAutofit/>
          </a:bodyPr>
          <a:lstStyle/>
          <a:p>
            <a:r>
              <a:rPr lang="en-US" b="1" dirty="0"/>
              <a:t>AI in Education</a:t>
            </a:r>
            <a:br>
              <a:rPr lang="en-US" b="1" dirty="0"/>
            </a:br>
            <a:r>
              <a:rPr lang="en-US" sz="3600" b="1" dirty="0"/>
              <a:t>Teachers as Coordinators of Cooperative Teaching Agents</a:t>
            </a:r>
            <a:endParaRPr lang="en-US" b="1" dirty="0"/>
          </a:p>
        </p:txBody>
      </p:sp>
      <p:sp>
        <p:nvSpPr>
          <p:cNvPr id="3" name="Subtitle 2">
            <a:extLst>
              <a:ext uri="{FF2B5EF4-FFF2-40B4-BE49-F238E27FC236}">
                <a16:creationId xmlns:a16="http://schemas.microsoft.com/office/drawing/2014/main" id="{B360628F-CEDD-B76D-F167-937B76413B6E}"/>
              </a:ext>
            </a:extLst>
          </p:cNvPr>
          <p:cNvSpPr>
            <a:spLocks noGrp="1"/>
          </p:cNvSpPr>
          <p:nvPr>
            <p:ph type="subTitle" idx="1"/>
          </p:nvPr>
        </p:nvSpPr>
        <p:spPr/>
        <p:txBody>
          <a:bodyPr/>
          <a:lstStyle/>
          <a:p>
            <a:r>
              <a:rPr lang="en-US" dirty="0"/>
              <a:t>How Generative AI is Disrupting Education</a:t>
            </a:r>
          </a:p>
          <a:p>
            <a:r>
              <a:rPr lang="en-US" dirty="0"/>
              <a:t>Dan McCreary</a:t>
            </a:r>
          </a:p>
          <a:p>
            <a:r>
              <a:rPr lang="en-US" dirty="0"/>
              <a:t>November 2nd, 2023</a:t>
            </a:r>
          </a:p>
        </p:txBody>
      </p:sp>
    </p:spTree>
    <p:extLst>
      <p:ext uri="{BB962C8B-B14F-4D97-AF65-F5344CB8AC3E}">
        <p14:creationId xmlns:p14="http://schemas.microsoft.com/office/powerpoint/2010/main" val="299072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10</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045062"/>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b="1"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b="1"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b="1"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b="1"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b="1"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b="1"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13</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141318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15</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C40-D1FB-DA08-9BEF-206DDF295F21}"/>
              </a:ext>
            </a:extLst>
          </p:cNvPr>
          <p:cNvSpPr>
            <a:spLocks noGrp="1"/>
          </p:cNvSpPr>
          <p:nvPr>
            <p:ph type="title"/>
          </p:nvPr>
        </p:nvSpPr>
        <p:spPr/>
        <p:txBody>
          <a:bodyPr/>
          <a:lstStyle/>
          <a:p>
            <a:r>
              <a:rPr lang="en-US" dirty="0"/>
              <a:t>One Piloted Jet and Many Drones</a:t>
            </a:r>
          </a:p>
        </p:txBody>
      </p:sp>
      <p:sp>
        <p:nvSpPr>
          <p:cNvPr id="4" name="Slide Number Placeholder 3">
            <a:extLst>
              <a:ext uri="{FF2B5EF4-FFF2-40B4-BE49-F238E27FC236}">
                <a16:creationId xmlns:a16="http://schemas.microsoft.com/office/drawing/2014/main" id="{1039D4B6-E270-4958-D906-BA785544A7F3}"/>
              </a:ext>
            </a:extLst>
          </p:cNvPr>
          <p:cNvSpPr>
            <a:spLocks noGrp="1"/>
          </p:cNvSpPr>
          <p:nvPr>
            <p:ph type="sldNum" sz="quarter" idx="12"/>
          </p:nvPr>
        </p:nvSpPr>
        <p:spPr/>
        <p:txBody>
          <a:bodyPr/>
          <a:lstStyle/>
          <a:p>
            <a:fld id="{5FD72B90-626E-4548-9F74-AFBC6F6DD5DE}" type="slidenum">
              <a:rPr lang="en-US" smtClean="0"/>
              <a:t>16</a:t>
            </a:fld>
            <a:endParaRPr lang="en-US"/>
          </a:p>
        </p:txBody>
      </p:sp>
      <p:pic>
        <p:nvPicPr>
          <p:cNvPr id="7170" name="Picture 2" descr="F-35 Teams Up With Drone Wingmen in New Air Force Video">
            <a:extLst>
              <a:ext uri="{FF2B5EF4-FFF2-40B4-BE49-F238E27FC236}">
                <a16:creationId xmlns:a16="http://schemas.microsoft.com/office/drawing/2014/main" id="{3D7E31DA-7B34-92CC-8CB6-A530A608904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2870" y="1432728"/>
            <a:ext cx="11506259"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72B4B-A144-87B9-AFAE-21548811EBCC}"/>
              </a:ext>
            </a:extLst>
          </p:cNvPr>
          <p:cNvSpPr txBox="1"/>
          <p:nvPr/>
        </p:nvSpPr>
        <p:spPr>
          <a:xfrm>
            <a:off x="510208" y="5987018"/>
            <a:ext cx="6971076" cy="369332"/>
          </a:xfrm>
          <a:prstGeom prst="rect">
            <a:avLst/>
          </a:prstGeom>
          <a:noFill/>
        </p:spPr>
        <p:txBody>
          <a:bodyPr wrap="none" rtlCol="0">
            <a:spAutoFit/>
          </a:bodyPr>
          <a:lstStyle/>
          <a:p>
            <a:r>
              <a:rPr lang="en-US" dirty="0"/>
              <a:t>Cooperative Combat Aircraft (CCA) -&gt; Cooperative Teaching Agents (CTA)</a:t>
            </a:r>
          </a:p>
        </p:txBody>
      </p:sp>
    </p:spTree>
    <p:extLst>
      <p:ext uri="{BB962C8B-B14F-4D97-AF65-F5344CB8AC3E}">
        <p14:creationId xmlns:p14="http://schemas.microsoft.com/office/powerpoint/2010/main" val="244680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FB7-A35F-1B6E-82D2-FC5F62478FC7}"/>
              </a:ext>
            </a:extLst>
          </p:cNvPr>
          <p:cNvSpPr>
            <a:spLocks noGrp="1"/>
          </p:cNvSpPr>
          <p:nvPr>
            <p:ph type="title"/>
          </p:nvPr>
        </p:nvSpPr>
        <p:spPr/>
        <p:txBody>
          <a:bodyPr/>
          <a:lstStyle/>
          <a:p>
            <a:r>
              <a:rPr lang="en-US" dirty="0"/>
              <a:t>One Fighter with a Human Pilot to Many Drones</a:t>
            </a:r>
          </a:p>
        </p:txBody>
      </p:sp>
      <p:sp>
        <p:nvSpPr>
          <p:cNvPr id="3" name="Content Placeholder 2">
            <a:extLst>
              <a:ext uri="{FF2B5EF4-FFF2-40B4-BE49-F238E27FC236}">
                <a16:creationId xmlns:a16="http://schemas.microsoft.com/office/drawing/2014/main" id="{E021B779-07DA-647D-C926-B90A0D4C8C49}"/>
              </a:ext>
            </a:extLst>
          </p:cNvPr>
          <p:cNvSpPr>
            <a:spLocks noGrp="1"/>
          </p:cNvSpPr>
          <p:nvPr>
            <p:ph idx="1"/>
          </p:nvPr>
        </p:nvSpPr>
        <p:spPr>
          <a:xfrm>
            <a:off x="385232" y="5767756"/>
            <a:ext cx="3712635" cy="957447"/>
          </a:xfrm>
        </p:spPr>
        <p:txBody>
          <a:bodyPr>
            <a:normAutofit lnSpcReduction="10000"/>
          </a:bodyPr>
          <a:lstStyle/>
          <a:p>
            <a:r>
              <a:rPr lang="en-US" dirty="0"/>
              <a:t>Human Jet: $100M</a:t>
            </a:r>
          </a:p>
          <a:p>
            <a:r>
              <a:rPr lang="en-US" dirty="0"/>
              <a:t>Drone Jet: $1M</a:t>
            </a:r>
          </a:p>
        </p:txBody>
      </p:sp>
      <p:sp>
        <p:nvSpPr>
          <p:cNvPr id="4" name="Slide Number Placeholder 3">
            <a:extLst>
              <a:ext uri="{FF2B5EF4-FFF2-40B4-BE49-F238E27FC236}">
                <a16:creationId xmlns:a16="http://schemas.microsoft.com/office/drawing/2014/main" id="{3BC9D484-0BB7-A8F3-AEE7-11BC9BFE61B6}"/>
              </a:ext>
            </a:extLst>
          </p:cNvPr>
          <p:cNvSpPr>
            <a:spLocks noGrp="1"/>
          </p:cNvSpPr>
          <p:nvPr>
            <p:ph type="sldNum" sz="quarter" idx="12"/>
          </p:nvPr>
        </p:nvSpPr>
        <p:spPr/>
        <p:txBody>
          <a:bodyPr/>
          <a:lstStyle/>
          <a:p>
            <a:fld id="{5FD72B90-626E-4548-9F74-AFBC6F6DD5DE}" type="slidenum">
              <a:rPr lang="en-US" smtClean="0"/>
              <a:t>17</a:t>
            </a:fld>
            <a:endParaRPr lang="en-US"/>
          </a:p>
        </p:txBody>
      </p:sp>
      <p:pic>
        <p:nvPicPr>
          <p:cNvPr id="6146" name="Picture 2" descr="Lockheed Martin Teases Mysterious Next Gen Aircraft On Social Media - The  Aviationist">
            <a:extLst>
              <a:ext uri="{FF2B5EF4-FFF2-40B4-BE49-F238E27FC236}">
                <a16:creationId xmlns:a16="http://schemas.microsoft.com/office/drawing/2014/main" id="{39EA71AF-9A69-50B0-9B2D-0B064A41EB0E}"/>
              </a:ext>
            </a:extLst>
          </p:cNvPr>
          <p:cNvPicPr>
            <a:picLocks noChangeAspect="1" noChangeArrowheads="1"/>
          </p:cNvPicPr>
          <p:nvPr/>
        </p:nvPicPr>
        <p:blipFill rotWithShape="1">
          <a:blip r:embed="rId2"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rot="5400000">
            <a:off x="4491567" y="1489208"/>
            <a:ext cx="2125134" cy="39454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2F88C5-098E-EF8F-676F-8EEDB3737517}"/>
              </a:ext>
            </a:extLst>
          </p:cNvPr>
          <p:cNvSpPr/>
          <p:nvPr/>
        </p:nvSpPr>
        <p:spPr>
          <a:xfrm>
            <a:off x="8610600" y="2463800"/>
            <a:ext cx="575733" cy="482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51D4E8-E7CA-BD77-0E8B-4E4C8AE709C2}"/>
              </a:ext>
            </a:extLst>
          </p:cNvPr>
          <p:cNvPicPr>
            <a:picLocks noChangeAspect="1"/>
          </p:cNvPicPr>
          <p:nvPr/>
        </p:nvPicPr>
        <p:blipFill>
          <a:blip r:embed="rId3"/>
          <a:stretch>
            <a:fillRect/>
          </a:stretch>
        </p:blipFill>
        <p:spPr>
          <a:xfrm flipH="1">
            <a:off x="1483782" y="1341967"/>
            <a:ext cx="1090083" cy="990600"/>
          </a:xfrm>
          <a:prstGeom prst="rect">
            <a:avLst/>
          </a:prstGeom>
        </p:spPr>
      </p:pic>
      <p:pic>
        <p:nvPicPr>
          <p:cNvPr id="8" name="Picture 7">
            <a:extLst>
              <a:ext uri="{FF2B5EF4-FFF2-40B4-BE49-F238E27FC236}">
                <a16:creationId xmlns:a16="http://schemas.microsoft.com/office/drawing/2014/main" id="{C2D439EC-5B5A-AE7C-6463-C3230AD3BF6C}"/>
              </a:ext>
            </a:extLst>
          </p:cNvPr>
          <p:cNvPicPr>
            <a:picLocks noChangeAspect="1"/>
          </p:cNvPicPr>
          <p:nvPr/>
        </p:nvPicPr>
        <p:blipFill>
          <a:blip r:embed="rId3"/>
          <a:stretch>
            <a:fillRect/>
          </a:stretch>
        </p:blipFill>
        <p:spPr>
          <a:xfrm flipH="1">
            <a:off x="10574867" y="3020145"/>
            <a:ext cx="1090083" cy="990600"/>
          </a:xfrm>
          <a:prstGeom prst="rect">
            <a:avLst/>
          </a:prstGeom>
        </p:spPr>
      </p:pic>
      <p:pic>
        <p:nvPicPr>
          <p:cNvPr id="9" name="Picture 8">
            <a:extLst>
              <a:ext uri="{FF2B5EF4-FFF2-40B4-BE49-F238E27FC236}">
                <a16:creationId xmlns:a16="http://schemas.microsoft.com/office/drawing/2014/main" id="{B9223E05-63C7-60E0-2B5D-58E9DFBC30FE}"/>
              </a:ext>
            </a:extLst>
          </p:cNvPr>
          <p:cNvPicPr>
            <a:picLocks noChangeAspect="1"/>
          </p:cNvPicPr>
          <p:nvPr/>
        </p:nvPicPr>
        <p:blipFill>
          <a:blip r:embed="rId3"/>
          <a:stretch>
            <a:fillRect/>
          </a:stretch>
        </p:blipFill>
        <p:spPr>
          <a:xfrm flipH="1">
            <a:off x="8174566" y="1695105"/>
            <a:ext cx="1090083" cy="990600"/>
          </a:xfrm>
          <a:prstGeom prst="rect">
            <a:avLst/>
          </a:prstGeom>
        </p:spPr>
      </p:pic>
      <p:pic>
        <p:nvPicPr>
          <p:cNvPr id="11" name="Picture 10">
            <a:extLst>
              <a:ext uri="{FF2B5EF4-FFF2-40B4-BE49-F238E27FC236}">
                <a16:creationId xmlns:a16="http://schemas.microsoft.com/office/drawing/2014/main" id="{7A9EFAE9-D5AB-47DE-3857-3D25F389CCAA}"/>
              </a:ext>
            </a:extLst>
          </p:cNvPr>
          <p:cNvPicPr>
            <a:picLocks noChangeAspect="1"/>
          </p:cNvPicPr>
          <p:nvPr/>
        </p:nvPicPr>
        <p:blipFill>
          <a:blip r:embed="rId3"/>
          <a:stretch>
            <a:fillRect/>
          </a:stretch>
        </p:blipFill>
        <p:spPr>
          <a:xfrm flipH="1">
            <a:off x="8280399" y="3947416"/>
            <a:ext cx="1090083" cy="990600"/>
          </a:xfrm>
          <a:prstGeom prst="rect">
            <a:avLst/>
          </a:prstGeom>
        </p:spPr>
      </p:pic>
      <p:pic>
        <p:nvPicPr>
          <p:cNvPr id="12" name="Picture 11">
            <a:extLst>
              <a:ext uri="{FF2B5EF4-FFF2-40B4-BE49-F238E27FC236}">
                <a16:creationId xmlns:a16="http://schemas.microsoft.com/office/drawing/2014/main" id="{E0DF2967-295D-42C4-BDE4-BCA8B563ED87}"/>
              </a:ext>
            </a:extLst>
          </p:cNvPr>
          <p:cNvPicPr>
            <a:picLocks noChangeAspect="1"/>
          </p:cNvPicPr>
          <p:nvPr/>
        </p:nvPicPr>
        <p:blipFill>
          <a:blip r:embed="rId3"/>
          <a:stretch>
            <a:fillRect/>
          </a:stretch>
        </p:blipFill>
        <p:spPr>
          <a:xfrm flipH="1">
            <a:off x="5550958" y="4706092"/>
            <a:ext cx="1090083" cy="990600"/>
          </a:xfrm>
          <a:prstGeom prst="rect">
            <a:avLst/>
          </a:prstGeom>
        </p:spPr>
      </p:pic>
      <p:pic>
        <p:nvPicPr>
          <p:cNvPr id="13" name="Picture 12">
            <a:extLst>
              <a:ext uri="{FF2B5EF4-FFF2-40B4-BE49-F238E27FC236}">
                <a16:creationId xmlns:a16="http://schemas.microsoft.com/office/drawing/2014/main" id="{6E95976F-7D03-25FB-27AB-B8745D48E9D5}"/>
              </a:ext>
            </a:extLst>
          </p:cNvPr>
          <p:cNvPicPr>
            <a:picLocks noChangeAspect="1"/>
          </p:cNvPicPr>
          <p:nvPr/>
        </p:nvPicPr>
        <p:blipFill>
          <a:blip r:embed="rId3"/>
          <a:stretch>
            <a:fillRect/>
          </a:stretch>
        </p:blipFill>
        <p:spPr>
          <a:xfrm flipH="1">
            <a:off x="1479548" y="4554739"/>
            <a:ext cx="1090083" cy="990600"/>
          </a:xfrm>
          <a:prstGeom prst="rect">
            <a:avLst/>
          </a:prstGeom>
        </p:spPr>
      </p:pic>
      <p:pic>
        <p:nvPicPr>
          <p:cNvPr id="14" name="Picture 13">
            <a:extLst>
              <a:ext uri="{FF2B5EF4-FFF2-40B4-BE49-F238E27FC236}">
                <a16:creationId xmlns:a16="http://schemas.microsoft.com/office/drawing/2014/main" id="{26B020B8-6244-6F60-2074-AE2BA1AD1135}"/>
              </a:ext>
            </a:extLst>
          </p:cNvPr>
          <p:cNvPicPr>
            <a:picLocks noChangeAspect="1"/>
          </p:cNvPicPr>
          <p:nvPr/>
        </p:nvPicPr>
        <p:blipFill>
          <a:blip r:embed="rId3"/>
          <a:stretch>
            <a:fillRect/>
          </a:stretch>
        </p:blipFill>
        <p:spPr>
          <a:xfrm flipH="1">
            <a:off x="5385858" y="1227191"/>
            <a:ext cx="1090083" cy="990600"/>
          </a:xfrm>
          <a:prstGeom prst="rect">
            <a:avLst/>
          </a:prstGeom>
        </p:spPr>
      </p:pic>
      <p:sp>
        <p:nvSpPr>
          <p:cNvPr id="15" name="TextBox 14">
            <a:extLst>
              <a:ext uri="{FF2B5EF4-FFF2-40B4-BE49-F238E27FC236}">
                <a16:creationId xmlns:a16="http://schemas.microsoft.com/office/drawing/2014/main" id="{EA5C5F87-94C5-A6ED-BB5C-CC60E4CDBE4F}"/>
              </a:ext>
            </a:extLst>
          </p:cNvPr>
          <p:cNvSpPr txBox="1"/>
          <p:nvPr/>
        </p:nvSpPr>
        <p:spPr>
          <a:xfrm>
            <a:off x="5647266" y="6132881"/>
            <a:ext cx="4690534" cy="369332"/>
          </a:xfrm>
          <a:prstGeom prst="rect">
            <a:avLst/>
          </a:prstGeom>
          <a:noFill/>
        </p:spPr>
        <p:txBody>
          <a:bodyPr wrap="square" rtlCol="0">
            <a:spAutoFit/>
          </a:bodyPr>
          <a:lstStyle/>
          <a:p>
            <a:r>
              <a:rPr lang="en-US" dirty="0"/>
              <a:t>Drones will become the “Force Multiplier”</a:t>
            </a:r>
          </a:p>
        </p:txBody>
      </p:sp>
    </p:spTree>
    <p:extLst>
      <p:ext uri="{BB962C8B-B14F-4D97-AF65-F5344CB8AC3E}">
        <p14:creationId xmlns:p14="http://schemas.microsoft.com/office/powerpoint/2010/main" val="1296246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267695" y="123388"/>
            <a:ext cx="10515600" cy="833054"/>
          </a:xfrm>
        </p:spPr>
        <p:txBody>
          <a:bodyPr/>
          <a:lstStyle/>
          <a:p>
            <a:r>
              <a:rPr lang="en-US" b="1"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152938" y="1325574"/>
            <a:ext cx="9558473" cy="5030776"/>
          </a:xfrm>
          <a:prstGeom prst="rect">
            <a:avLst/>
          </a:prstGeom>
        </p:spPr>
      </p:pic>
      <p:sp>
        <p:nvSpPr>
          <p:cNvPr id="3" name="Slide Number Placeholder 2">
            <a:extLst>
              <a:ext uri="{FF2B5EF4-FFF2-40B4-BE49-F238E27FC236}">
                <a16:creationId xmlns:a16="http://schemas.microsoft.com/office/drawing/2014/main" id="{6459130C-BB1C-7BE9-7993-6F4D1D1FC200}"/>
              </a:ext>
            </a:extLst>
          </p:cNvPr>
          <p:cNvSpPr>
            <a:spLocks noGrp="1"/>
          </p:cNvSpPr>
          <p:nvPr>
            <p:ph type="sldNum" sz="quarter" idx="12"/>
          </p:nvPr>
        </p:nvSpPr>
        <p:spPr/>
        <p:txBody>
          <a:bodyPr/>
          <a:lstStyle/>
          <a:p>
            <a:fld id="{5FD72B90-626E-4548-9F74-AFBC6F6DD5DE}" type="slidenum">
              <a:rPr lang="en-US" smtClean="0"/>
              <a:t>18</a:t>
            </a:fld>
            <a:endParaRPr lang="en-US"/>
          </a:p>
        </p:txBody>
      </p:sp>
    </p:spTree>
    <p:extLst>
      <p:ext uri="{BB962C8B-B14F-4D97-AF65-F5344CB8AC3E}">
        <p14:creationId xmlns:p14="http://schemas.microsoft.com/office/powerpoint/2010/main" val="372206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lstStyle/>
          <a:p>
            <a:r>
              <a:rPr lang="en-US" dirty="0"/>
              <a:t>My MicroPython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19</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592666" y="4250461"/>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951620" y="5620302"/>
            <a:ext cx="1330108" cy="369332"/>
          </a:xfrm>
          <a:prstGeom prst="rect">
            <a:avLst/>
          </a:prstGeom>
          <a:noFill/>
        </p:spPr>
        <p:txBody>
          <a:bodyPr wrap="none" rtlCol="0">
            <a:spAutoFit/>
          </a:bodyPr>
          <a:lstStyle/>
          <a:p>
            <a:r>
              <a:rPr lang="en-US" b="1" dirty="0"/>
              <a:t>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164871" cy="369332"/>
          </a:xfrm>
          <a:prstGeom prst="rect">
            <a:avLst/>
          </a:prstGeom>
          <a:noFill/>
        </p:spPr>
        <p:txBody>
          <a:bodyPr wrap="none" rtlCol="0">
            <a:spAutoFit/>
          </a:bodyPr>
          <a:lstStyle/>
          <a:p>
            <a:r>
              <a:rPr lang="en-US" b="1" dirty="0"/>
              <a:t>$19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140200" y="5665439"/>
            <a:ext cx="1263166" cy="369332"/>
          </a:xfrm>
          <a:prstGeom prst="rect">
            <a:avLst/>
          </a:prstGeom>
          <a:noFill/>
        </p:spPr>
        <p:txBody>
          <a:bodyPr wrap="none" rtlCol="0">
            <a:spAutoFit/>
          </a:bodyPr>
          <a:lstStyle/>
          <a:p>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647607" y="5666678"/>
            <a:ext cx="1001556" cy="369332"/>
          </a:xfrm>
          <a:prstGeom prst="rect">
            <a:avLst/>
          </a:prstGeom>
          <a:noFill/>
        </p:spPr>
        <p:txBody>
          <a:bodyPr wrap="none" rtlCol="0">
            <a:spAutoFit/>
          </a:bodyPr>
          <a:lstStyle/>
          <a:p>
            <a:r>
              <a:rPr lang="en-US" b="1" dirty="0"/>
              <a:t>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988450" y="5675145"/>
            <a:ext cx="1525418" cy="369332"/>
          </a:xfrm>
          <a:prstGeom prst="rect">
            <a:avLst/>
          </a:prstGeom>
          <a:noFill/>
        </p:spPr>
        <p:txBody>
          <a:bodyPr wrap="none" rtlCol="0">
            <a:spAutoFit/>
          </a:bodyPr>
          <a:lstStyle/>
          <a:p>
            <a:r>
              <a:rPr lang="en-US" b="1" dirty="0"/>
              <a:t>LED Costumes</a:t>
            </a:r>
          </a:p>
        </p:txBody>
      </p:sp>
    </p:spTree>
    <p:extLst>
      <p:ext uri="{BB962C8B-B14F-4D97-AF65-F5344CB8AC3E}">
        <p14:creationId xmlns:p14="http://schemas.microsoft.com/office/powerpoint/2010/main" val="135101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78B8-0C04-1FC1-AF4E-4BB737A0929B}"/>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0813129E-0BB2-A8E8-437B-DA33EF22AF98}"/>
              </a:ext>
            </a:extLst>
          </p:cNvPr>
          <p:cNvSpPr>
            <a:spLocks noGrp="1"/>
          </p:cNvSpPr>
          <p:nvPr>
            <p:ph idx="1"/>
          </p:nvPr>
        </p:nvSpPr>
        <p:spPr/>
        <p:txBody>
          <a:bodyPr>
            <a:normAutofit/>
          </a:bodyPr>
          <a:lstStyle/>
          <a:p>
            <a:pPr marL="0" indent="0">
              <a:buNone/>
            </a:pPr>
            <a:r>
              <a:rPr lang="en-US" b="0" i="0" dirty="0">
                <a:effectLst/>
                <a:latin typeface="-apple-system"/>
              </a:rPr>
              <a:t>Education will change more in the next five years than in the past 2000 years. This talk will describe how AI is being used today to generate customized lesson plans, animations, and simulations that are quickly contextualized to the student. We will also discuss how these changes will have a dramatic impact on higher education.</a:t>
            </a:r>
            <a:endParaRPr lang="en-US" dirty="0"/>
          </a:p>
        </p:txBody>
      </p:sp>
      <p:sp>
        <p:nvSpPr>
          <p:cNvPr id="4" name="Slide Number Placeholder 3">
            <a:extLst>
              <a:ext uri="{FF2B5EF4-FFF2-40B4-BE49-F238E27FC236}">
                <a16:creationId xmlns:a16="http://schemas.microsoft.com/office/drawing/2014/main" id="{9C537C2D-176C-962E-25D3-218D80203F55}"/>
              </a:ext>
            </a:extLst>
          </p:cNvPr>
          <p:cNvSpPr>
            <a:spLocks noGrp="1"/>
          </p:cNvSpPr>
          <p:nvPr>
            <p:ph type="sldNum" sz="quarter" idx="12"/>
          </p:nvPr>
        </p:nvSpPr>
        <p:spPr/>
        <p:txBody>
          <a:bodyPr/>
          <a:lstStyle/>
          <a:p>
            <a:fld id="{5FD72B90-626E-4548-9F74-AFBC6F6DD5DE}" type="slidenum">
              <a:rPr lang="en-US" smtClean="0"/>
              <a:t>2</a:t>
            </a:fld>
            <a:endParaRPr lang="en-US"/>
          </a:p>
        </p:txBody>
      </p:sp>
    </p:spTree>
    <p:extLst>
      <p:ext uri="{BB962C8B-B14F-4D97-AF65-F5344CB8AC3E}">
        <p14:creationId xmlns:p14="http://schemas.microsoft.com/office/powerpoint/2010/main" val="149666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4894-0ABE-5C43-DF01-FF8B2F63E04F}"/>
              </a:ext>
            </a:extLst>
          </p:cNvPr>
          <p:cNvSpPr>
            <a:spLocks noGrp="1"/>
          </p:cNvSpPr>
          <p:nvPr>
            <p:ph type="title"/>
          </p:nvPr>
        </p:nvSpPr>
        <p:spPr/>
        <p:txBody>
          <a:bodyPr/>
          <a:lstStyle/>
          <a:p>
            <a:r>
              <a:rPr lang="en-US" b="1" dirty="0"/>
              <a:t>AI Racing League</a:t>
            </a:r>
          </a:p>
        </p:txBody>
      </p:sp>
      <p:sp>
        <p:nvSpPr>
          <p:cNvPr id="4" name="Slide Number Placeholder 3">
            <a:extLst>
              <a:ext uri="{FF2B5EF4-FFF2-40B4-BE49-F238E27FC236}">
                <a16:creationId xmlns:a16="http://schemas.microsoft.com/office/drawing/2014/main" id="{3B43546A-D8CD-667A-B6D1-95AE8B7CA3BC}"/>
              </a:ext>
            </a:extLst>
          </p:cNvPr>
          <p:cNvSpPr>
            <a:spLocks noGrp="1"/>
          </p:cNvSpPr>
          <p:nvPr>
            <p:ph type="sldNum" sz="quarter" idx="12"/>
          </p:nvPr>
        </p:nvSpPr>
        <p:spPr/>
        <p:txBody>
          <a:bodyPr/>
          <a:lstStyle/>
          <a:p>
            <a:fld id="{5FD72B90-626E-4548-9F74-AFBC6F6DD5DE}" type="slidenum">
              <a:rPr lang="en-US" smtClean="0"/>
              <a:t>20</a:t>
            </a:fld>
            <a:endParaRPr lang="en-US"/>
          </a:p>
        </p:txBody>
      </p:sp>
      <p:pic>
        <p:nvPicPr>
          <p:cNvPr id="5" name="Picture 10" descr="Event Journey Map">
            <a:extLst>
              <a:ext uri="{FF2B5EF4-FFF2-40B4-BE49-F238E27FC236}">
                <a16:creationId xmlns:a16="http://schemas.microsoft.com/office/drawing/2014/main" id="{D8CB1F5C-CAF2-4B9C-9DB7-017960DA714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3270" y="1408989"/>
            <a:ext cx="10765459" cy="454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6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CAA1-CC76-F28C-BC43-F7DABD370321}"/>
              </a:ext>
            </a:extLst>
          </p:cNvPr>
          <p:cNvSpPr>
            <a:spLocks noGrp="1"/>
          </p:cNvSpPr>
          <p:nvPr>
            <p:ph type="title"/>
          </p:nvPr>
        </p:nvSpPr>
        <p:spPr/>
        <p:txBody>
          <a:bodyPr/>
          <a:lstStyle/>
          <a:p>
            <a:r>
              <a:rPr lang="en-US" dirty="0"/>
              <a:t>What is a Cooperative Teaching Agent (CTA) ?</a:t>
            </a:r>
          </a:p>
        </p:txBody>
      </p:sp>
      <p:sp>
        <p:nvSpPr>
          <p:cNvPr id="3" name="Content Placeholder 2">
            <a:extLst>
              <a:ext uri="{FF2B5EF4-FFF2-40B4-BE49-F238E27FC236}">
                <a16:creationId xmlns:a16="http://schemas.microsoft.com/office/drawing/2014/main" id="{98483D1E-049A-A8D8-ECDC-175A2091CCE7}"/>
              </a:ext>
            </a:extLst>
          </p:cNvPr>
          <p:cNvSpPr>
            <a:spLocks noGrp="1"/>
          </p:cNvSpPr>
          <p:nvPr>
            <p:ph idx="1"/>
          </p:nvPr>
        </p:nvSpPr>
        <p:spPr>
          <a:xfrm>
            <a:off x="746611" y="3549896"/>
            <a:ext cx="10042794" cy="2686675"/>
          </a:xfrm>
        </p:spPr>
        <p:txBody>
          <a:bodyPr>
            <a:normAutofit/>
          </a:bodyPr>
          <a:lstStyle/>
          <a:p>
            <a:r>
              <a:rPr lang="en-US" dirty="0"/>
              <a:t>A software agent that helps both teachers and students learn together by sharing knowledge and tasks</a:t>
            </a:r>
          </a:p>
          <a:p>
            <a:r>
              <a:rPr lang="en-US" dirty="0"/>
              <a:t>Not just a collection of isolated large-language models and chatbots</a:t>
            </a:r>
          </a:p>
          <a:p>
            <a:r>
              <a:rPr lang="en-US" dirty="0"/>
              <a:t>Not limited by the interfaces of a single learning management system (LMS)</a:t>
            </a:r>
          </a:p>
        </p:txBody>
      </p:sp>
      <p:sp>
        <p:nvSpPr>
          <p:cNvPr id="4" name="Slide Number Placeholder 3">
            <a:extLst>
              <a:ext uri="{FF2B5EF4-FFF2-40B4-BE49-F238E27FC236}">
                <a16:creationId xmlns:a16="http://schemas.microsoft.com/office/drawing/2014/main" id="{44A85914-AEE2-DD28-9CBE-E6C7510027A0}"/>
              </a:ext>
            </a:extLst>
          </p:cNvPr>
          <p:cNvSpPr>
            <a:spLocks noGrp="1"/>
          </p:cNvSpPr>
          <p:nvPr>
            <p:ph type="sldNum" sz="quarter" idx="12"/>
          </p:nvPr>
        </p:nvSpPr>
        <p:spPr/>
        <p:txBody>
          <a:bodyPr/>
          <a:lstStyle/>
          <a:p>
            <a:fld id="{5FD72B90-626E-4548-9F74-AFBC6F6DD5DE}" type="slidenum">
              <a:rPr lang="en-US" smtClean="0"/>
              <a:t>21</a:t>
            </a:fld>
            <a:endParaRPr lang="en-US"/>
          </a:p>
        </p:txBody>
      </p:sp>
      <p:sp>
        <p:nvSpPr>
          <p:cNvPr id="5" name="Oval 4">
            <a:extLst>
              <a:ext uri="{FF2B5EF4-FFF2-40B4-BE49-F238E27FC236}">
                <a16:creationId xmlns:a16="http://schemas.microsoft.com/office/drawing/2014/main" id="{4FA07D66-75B8-DCAB-7992-BFE22314E554}"/>
              </a:ext>
            </a:extLst>
          </p:cNvPr>
          <p:cNvSpPr/>
          <p:nvPr/>
        </p:nvSpPr>
        <p:spPr>
          <a:xfrm>
            <a:off x="3971582" y="1502094"/>
            <a:ext cx="1542362" cy="67168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Teacher</a:t>
            </a:r>
          </a:p>
        </p:txBody>
      </p:sp>
      <p:sp>
        <p:nvSpPr>
          <p:cNvPr id="6" name="Oval 5">
            <a:extLst>
              <a:ext uri="{FF2B5EF4-FFF2-40B4-BE49-F238E27FC236}">
                <a16:creationId xmlns:a16="http://schemas.microsoft.com/office/drawing/2014/main" id="{1CCE7F6B-8FF6-AA8F-E6AE-2E72110AA5DA}"/>
              </a:ext>
            </a:extLst>
          </p:cNvPr>
          <p:cNvSpPr/>
          <p:nvPr/>
        </p:nvSpPr>
        <p:spPr>
          <a:xfrm>
            <a:off x="2335577" y="1502094"/>
            <a:ext cx="1542362" cy="67168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Student</a:t>
            </a:r>
          </a:p>
        </p:txBody>
      </p:sp>
      <p:sp>
        <p:nvSpPr>
          <p:cNvPr id="7" name="Oval 6">
            <a:extLst>
              <a:ext uri="{FF2B5EF4-FFF2-40B4-BE49-F238E27FC236}">
                <a16:creationId xmlns:a16="http://schemas.microsoft.com/office/drawing/2014/main" id="{15057B47-E2D6-3005-EFC1-525D26CF916F}"/>
              </a:ext>
            </a:extLst>
          </p:cNvPr>
          <p:cNvSpPr/>
          <p:nvPr/>
        </p:nvSpPr>
        <p:spPr>
          <a:xfrm>
            <a:off x="5607587" y="1460433"/>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
        <p:nvSpPr>
          <p:cNvPr id="8" name="Can 7">
            <a:extLst>
              <a:ext uri="{FF2B5EF4-FFF2-40B4-BE49-F238E27FC236}">
                <a16:creationId xmlns:a16="http://schemas.microsoft.com/office/drawing/2014/main" id="{B0B8D653-F5B0-5AA2-9CC3-1C7A57E50ECC}"/>
              </a:ext>
            </a:extLst>
          </p:cNvPr>
          <p:cNvSpPr/>
          <p:nvPr/>
        </p:nvSpPr>
        <p:spPr>
          <a:xfrm>
            <a:off x="2335578" y="2383631"/>
            <a:ext cx="6555034" cy="873087"/>
          </a:xfrm>
          <a:prstGeom prst="ca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Shared Knowledge Graph</a:t>
            </a:r>
          </a:p>
        </p:txBody>
      </p:sp>
      <p:sp>
        <p:nvSpPr>
          <p:cNvPr id="9" name="Oval 8">
            <a:extLst>
              <a:ext uri="{FF2B5EF4-FFF2-40B4-BE49-F238E27FC236}">
                <a16:creationId xmlns:a16="http://schemas.microsoft.com/office/drawing/2014/main" id="{80B585D9-6CC8-5E47-02FE-9535C5A604EB}"/>
              </a:ext>
            </a:extLst>
          </p:cNvPr>
          <p:cNvSpPr/>
          <p:nvPr/>
        </p:nvSpPr>
        <p:spPr>
          <a:xfrm>
            <a:off x="7243592" y="1470282"/>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Tree>
    <p:extLst>
      <p:ext uri="{BB962C8B-B14F-4D97-AF65-F5344CB8AC3E}">
        <p14:creationId xmlns:p14="http://schemas.microsoft.com/office/powerpoint/2010/main" val="403589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99F8-3587-055A-327D-0805BA8752FA}"/>
              </a:ext>
            </a:extLst>
          </p:cNvPr>
          <p:cNvSpPr>
            <a:spLocks noGrp="1"/>
          </p:cNvSpPr>
          <p:nvPr>
            <p:ph type="title"/>
          </p:nvPr>
        </p:nvSpPr>
        <p:spPr/>
        <p:txBody>
          <a:bodyPr/>
          <a:lstStyle/>
          <a:p>
            <a:r>
              <a:rPr lang="en-US" dirty="0"/>
              <a:t>One Student, One Teacher, 10,000 CTAs</a:t>
            </a:r>
          </a:p>
        </p:txBody>
      </p:sp>
      <p:sp>
        <p:nvSpPr>
          <p:cNvPr id="4" name="Slide Number Placeholder 3">
            <a:extLst>
              <a:ext uri="{FF2B5EF4-FFF2-40B4-BE49-F238E27FC236}">
                <a16:creationId xmlns:a16="http://schemas.microsoft.com/office/drawing/2014/main" id="{D7BCB7C9-DFBB-BB8C-4EC4-5B304C322372}"/>
              </a:ext>
            </a:extLst>
          </p:cNvPr>
          <p:cNvSpPr>
            <a:spLocks noGrp="1"/>
          </p:cNvSpPr>
          <p:nvPr>
            <p:ph type="sldNum" sz="quarter" idx="12"/>
          </p:nvPr>
        </p:nvSpPr>
        <p:spPr/>
        <p:txBody>
          <a:bodyPr/>
          <a:lstStyle/>
          <a:p>
            <a:fld id="{5FD72B90-626E-4548-9F74-AFBC6F6DD5DE}" type="slidenum">
              <a:rPr lang="en-US" smtClean="0"/>
              <a:t>22</a:t>
            </a:fld>
            <a:endParaRPr lang="en-US"/>
          </a:p>
        </p:txBody>
      </p:sp>
      <p:pic>
        <p:nvPicPr>
          <p:cNvPr id="9218" name="Picture 2">
            <a:extLst>
              <a:ext uri="{FF2B5EF4-FFF2-40B4-BE49-F238E27FC236}">
                <a16:creationId xmlns:a16="http://schemas.microsoft.com/office/drawing/2014/main" id="{EFEB4A2E-15F7-E928-00C5-E9E0946E0B6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4749" y="1196380"/>
            <a:ext cx="9971059" cy="545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2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Large-Langauge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5586046" y="1451661"/>
            <a:ext cx="5683399" cy="4351338"/>
          </a:xfrm>
        </p:spPr>
        <p:txBody>
          <a:bodyPr/>
          <a:lstStyle/>
          <a:p>
            <a:r>
              <a:rPr lang="en-US" dirty="0"/>
              <a:t>In 2022 we saw the incredible rise of ChatGPT and the growth of large language models</a:t>
            </a:r>
          </a:p>
          <a:p>
            <a:r>
              <a:rPr lang="en-US" dirty="0"/>
              <a:t>ChatGPT reached over 1 million users in just five days and over 100M users in just a few weeks</a:t>
            </a:r>
          </a:p>
          <a:p>
            <a:r>
              <a:rPr lang="en-US" dirty="0"/>
              <a:t>But will these large-language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597" y="1367888"/>
            <a:ext cx="4915541" cy="235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DDAE-B91D-5218-E371-AA5A81F4C659}"/>
              </a:ext>
            </a:extLst>
          </p:cNvPr>
          <p:cNvSpPr>
            <a:spLocks noGrp="1"/>
          </p:cNvSpPr>
          <p:nvPr>
            <p:ph type="title"/>
          </p:nvPr>
        </p:nvSpPr>
        <p:spPr>
          <a:xfrm>
            <a:off x="489524" y="223560"/>
            <a:ext cx="10515600" cy="900906"/>
          </a:xfrm>
        </p:spPr>
        <p:txBody>
          <a:bodyPr/>
          <a:lstStyle/>
          <a:p>
            <a:r>
              <a:rPr lang="en-US" dirty="0"/>
              <a:t>Generative AI is Getting </a:t>
            </a:r>
            <a:r>
              <a:rPr lang="en-US" b="1" dirty="0"/>
              <a:t>Massive</a:t>
            </a:r>
            <a:r>
              <a:rPr lang="en-US" dirty="0"/>
              <a:t> New Funding</a:t>
            </a:r>
          </a:p>
        </p:txBody>
      </p:sp>
      <p:sp>
        <p:nvSpPr>
          <p:cNvPr id="3" name="Content Placeholder 2">
            <a:extLst>
              <a:ext uri="{FF2B5EF4-FFF2-40B4-BE49-F238E27FC236}">
                <a16:creationId xmlns:a16="http://schemas.microsoft.com/office/drawing/2014/main" id="{194BAA7E-3398-1ED4-5C14-3EE1891B56DF}"/>
              </a:ext>
            </a:extLst>
          </p:cNvPr>
          <p:cNvSpPr>
            <a:spLocks noGrp="1"/>
          </p:cNvSpPr>
          <p:nvPr>
            <p:ph idx="1"/>
          </p:nvPr>
        </p:nvSpPr>
        <p:spPr>
          <a:xfrm>
            <a:off x="3102428" y="1561479"/>
            <a:ext cx="8132101" cy="4351338"/>
          </a:xfrm>
        </p:spPr>
        <p:txBody>
          <a:bodyPr>
            <a:normAutofit fontScale="92500"/>
          </a:bodyPr>
          <a:lstStyle/>
          <a:p>
            <a:r>
              <a:rPr lang="en-US" dirty="0"/>
              <a:t>Over </a:t>
            </a:r>
            <a:r>
              <a:rPr lang="en-US" b="1" dirty="0"/>
              <a:t>$40 billion dollars </a:t>
            </a:r>
            <a:r>
              <a:rPr lang="en-US" dirty="0"/>
              <a:t>was invested in generative AI in 2023</a:t>
            </a:r>
          </a:p>
          <a:p>
            <a:r>
              <a:rPr lang="en-US" dirty="0"/>
              <a:t>Microsoft alone has invested over </a:t>
            </a:r>
            <a:r>
              <a:rPr lang="en-US" b="1" dirty="0"/>
              <a:t>$12B </a:t>
            </a:r>
            <a:r>
              <a:rPr lang="en-US" dirty="0"/>
              <a:t>in OpenAI</a:t>
            </a:r>
          </a:p>
          <a:p>
            <a:r>
              <a:rPr lang="en-US" dirty="0"/>
              <a:t>Pitchbook has tracked over $12B in new generative AI funds in 2023</a:t>
            </a:r>
          </a:p>
          <a:p>
            <a:r>
              <a:rPr lang="en-US" dirty="0"/>
              <a:t>Billions invested in new AI hardware products (FPGA, custom chips)</a:t>
            </a:r>
          </a:p>
          <a:p>
            <a:r>
              <a:rPr lang="en-US" dirty="0"/>
              <a:t>Many generative AI venture funds are focusing on specialized tasks in specific industries (healthcare)</a:t>
            </a:r>
          </a:p>
        </p:txBody>
      </p:sp>
      <p:sp>
        <p:nvSpPr>
          <p:cNvPr id="4" name="Slide Number Placeholder 3">
            <a:extLst>
              <a:ext uri="{FF2B5EF4-FFF2-40B4-BE49-F238E27FC236}">
                <a16:creationId xmlns:a16="http://schemas.microsoft.com/office/drawing/2014/main" id="{E7699123-B06F-2971-7A03-A6E3D1C4BDFD}"/>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0B2D42BE-9DFC-2B16-EC8F-3E565DDF3DCB}"/>
              </a:ext>
            </a:extLst>
          </p:cNvPr>
          <p:cNvSpPr txBox="1"/>
          <p:nvPr/>
        </p:nvSpPr>
        <p:spPr>
          <a:xfrm>
            <a:off x="489524" y="1676400"/>
            <a:ext cx="2201244" cy="1200329"/>
          </a:xfrm>
          <a:prstGeom prst="rect">
            <a:avLst/>
          </a:prstGeom>
          <a:noFill/>
        </p:spPr>
        <p:txBody>
          <a:bodyPr wrap="none" rtlCol="0">
            <a:spAutoFit/>
          </a:bodyPr>
          <a:lstStyle/>
          <a:p>
            <a:r>
              <a:rPr lang="en-US" sz="3600" b="1" dirty="0"/>
              <a:t>$40 Billion</a:t>
            </a:r>
          </a:p>
          <a:p>
            <a:r>
              <a:rPr lang="en-US" sz="3600" b="1" dirty="0"/>
              <a:t>In 2023</a:t>
            </a:r>
          </a:p>
        </p:txBody>
      </p:sp>
      <p:pic>
        <p:nvPicPr>
          <p:cNvPr id="6" name="Picture 5">
            <a:extLst>
              <a:ext uri="{FF2B5EF4-FFF2-40B4-BE49-F238E27FC236}">
                <a16:creationId xmlns:a16="http://schemas.microsoft.com/office/drawing/2014/main" id="{FFB586F1-8984-BB3C-4B9C-11D427F68612}"/>
              </a:ext>
            </a:extLst>
          </p:cNvPr>
          <p:cNvPicPr>
            <a:picLocks noChangeAspect="1"/>
          </p:cNvPicPr>
          <p:nvPr/>
        </p:nvPicPr>
        <p:blipFill>
          <a:blip r:embed="rId2"/>
          <a:stretch>
            <a:fillRect/>
          </a:stretch>
        </p:blipFill>
        <p:spPr>
          <a:xfrm>
            <a:off x="726546" y="2876729"/>
            <a:ext cx="1727200" cy="1739900"/>
          </a:xfrm>
          <a:prstGeom prst="rect">
            <a:avLst/>
          </a:prstGeom>
        </p:spPr>
      </p:pic>
    </p:spTree>
    <p:extLst>
      <p:ext uri="{BB962C8B-B14F-4D97-AF65-F5344CB8AC3E}">
        <p14:creationId xmlns:p14="http://schemas.microsoft.com/office/powerpoint/2010/main" val="32845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095E-E236-B5E8-24AF-E0D4C8CF749C}"/>
              </a:ext>
            </a:extLst>
          </p:cNvPr>
          <p:cNvSpPr>
            <a:spLocks noGrp="1"/>
          </p:cNvSpPr>
          <p:nvPr>
            <p:ph type="title"/>
          </p:nvPr>
        </p:nvSpPr>
        <p:spPr>
          <a:xfrm>
            <a:off x="534944" y="241557"/>
            <a:ext cx="10515600" cy="771697"/>
          </a:xfrm>
        </p:spPr>
        <p:txBody>
          <a:bodyPr>
            <a:normAutofit/>
          </a:bodyPr>
          <a:lstStyle/>
          <a:p>
            <a:r>
              <a:rPr lang="en-US" dirty="0"/>
              <a:t>Skyrocketing Growth of Generative AI Investments</a:t>
            </a:r>
          </a:p>
        </p:txBody>
      </p:sp>
      <p:pic>
        <p:nvPicPr>
          <p:cNvPr id="4" name="Picture 3">
            <a:extLst>
              <a:ext uri="{FF2B5EF4-FFF2-40B4-BE49-F238E27FC236}">
                <a16:creationId xmlns:a16="http://schemas.microsoft.com/office/drawing/2014/main" id="{8F35B9CA-C1A1-5CF9-D214-E316A887F916}"/>
              </a:ext>
            </a:extLst>
          </p:cNvPr>
          <p:cNvPicPr>
            <a:picLocks noChangeAspect="1"/>
          </p:cNvPicPr>
          <p:nvPr/>
        </p:nvPicPr>
        <p:blipFill>
          <a:blip r:embed="rId2"/>
          <a:stretch>
            <a:fillRect/>
          </a:stretch>
        </p:blipFill>
        <p:spPr>
          <a:xfrm>
            <a:off x="1823651" y="1196490"/>
            <a:ext cx="7938187" cy="5234602"/>
          </a:xfrm>
          <a:prstGeom prst="rect">
            <a:avLst/>
          </a:prstGeom>
        </p:spPr>
      </p:pic>
      <p:sp>
        <p:nvSpPr>
          <p:cNvPr id="3" name="Slide Number Placeholder 2">
            <a:extLst>
              <a:ext uri="{FF2B5EF4-FFF2-40B4-BE49-F238E27FC236}">
                <a16:creationId xmlns:a16="http://schemas.microsoft.com/office/drawing/2014/main" id="{61D23934-5DA4-DD37-CE83-E313EF6EA5FD}"/>
              </a:ext>
            </a:extLst>
          </p:cNvPr>
          <p:cNvSpPr>
            <a:spLocks noGrp="1"/>
          </p:cNvSpPr>
          <p:nvPr>
            <p:ph type="sldNum" sz="quarter" idx="12"/>
          </p:nvPr>
        </p:nvSpPr>
        <p:spPr/>
        <p:txBody>
          <a:bodyPr/>
          <a:lstStyle/>
          <a:p>
            <a:fld id="{5FD72B90-626E-4548-9F74-AFBC6F6DD5DE}" type="slidenum">
              <a:rPr lang="en-US" smtClean="0"/>
              <a:t>25</a:t>
            </a:fld>
            <a:endParaRPr lang="en-US"/>
          </a:p>
        </p:txBody>
      </p:sp>
    </p:spTree>
    <p:extLst>
      <p:ext uri="{BB962C8B-B14F-4D97-AF65-F5344CB8AC3E}">
        <p14:creationId xmlns:p14="http://schemas.microsoft.com/office/powerpoint/2010/main" val="299280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6BF-8425-8911-3C34-368BBD8471BB}"/>
              </a:ext>
            </a:extLst>
          </p:cNvPr>
          <p:cNvSpPr>
            <a:spLocks noGrp="1"/>
          </p:cNvSpPr>
          <p:nvPr>
            <p:ph type="title"/>
          </p:nvPr>
        </p:nvSpPr>
        <p:spPr>
          <a:xfrm>
            <a:off x="371061" y="0"/>
            <a:ext cx="10515600" cy="1325563"/>
          </a:xfrm>
        </p:spPr>
        <p:txBody>
          <a:bodyPr/>
          <a:lstStyle/>
          <a:p>
            <a:r>
              <a:rPr lang="en-US" dirty="0"/>
              <a:t>NVIDIA Stock TYD: up 217% in 2023</a:t>
            </a:r>
          </a:p>
        </p:txBody>
      </p:sp>
      <p:pic>
        <p:nvPicPr>
          <p:cNvPr id="4" name="Picture 3">
            <a:extLst>
              <a:ext uri="{FF2B5EF4-FFF2-40B4-BE49-F238E27FC236}">
                <a16:creationId xmlns:a16="http://schemas.microsoft.com/office/drawing/2014/main" id="{EE6A3146-0769-3306-A8CD-0B4F91C05C27}"/>
              </a:ext>
            </a:extLst>
          </p:cNvPr>
          <p:cNvPicPr>
            <a:picLocks noChangeAspect="1"/>
          </p:cNvPicPr>
          <p:nvPr/>
        </p:nvPicPr>
        <p:blipFill>
          <a:blip r:embed="rId2"/>
          <a:stretch>
            <a:fillRect/>
          </a:stretch>
        </p:blipFill>
        <p:spPr>
          <a:xfrm>
            <a:off x="1776583" y="1325563"/>
            <a:ext cx="8324528" cy="5227029"/>
          </a:xfrm>
          <a:prstGeom prst="rect">
            <a:avLst/>
          </a:prstGeom>
        </p:spPr>
      </p:pic>
      <p:sp>
        <p:nvSpPr>
          <p:cNvPr id="3" name="Slide Number Placeholder 2">
            <a:extLst>
              <a:ext uri="{FF2B5EF4-FFF2-40B4-BE49-F238E27FC236}">
                <a16:creationId xmlns:a16="http://schemas.microsoft.com/office/drawing/2014/main" id="{FDDFF8FE-BD12-32A7-F300-EA346CDC85F0}"/>
              </a:ext>
            </a:extLst>
          </p:cNvPr>
          <p:cNvSpPr>
            <a:spLocks noGrp="1"/>
          </p:cNvSpPr>
          <p:nvPr>
            <p:ph type="sldNum" sz="quarter" idx="12"/>
          </p:nvPr>
        </p:nvSpPr>
        <p:spPr/>
        <p:txBody>
          <a:bodyPr/>
          <a:lstStyle/>
          <a:p>
            <a:fld id="{5FD72B90-626E-4548-9F74-AFBC6F6DD5DE}" type="slidenum">
              <a:rPr lang="en-US" smtClean="0"/>
              <a:t>26</a:t>
            </a:fld>
            <a:endParaRPr lang="en-US"/>
          </a:p>
        </p:txBody>
      </p:sp>
    </p:spTree>
    <p:extLst>
      <p:ext uri="{BB962C8B-B14F-4D97-AF65-F5344CB8AC3E}">
        <p14:creationId xmlns:p14="http://schemas.microsoft.com/office/powerpoint/2010/main" val="203815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D564-7BA5-11A6-F9AD-C58A3F16BF76}"/>
              </a:ext>
            </a:extLst>
          </p:cNvPr>
          <p:cNvSpPr>
            <a:spLocks noGrp="1"/>
          </p:cNvSpPr>
          <p:nvPr>
            <p:ph type="title"/>
          </p:nvPr>
        </p:nvSpPr>
        <p:spPr/>
        <p:txBody>
          <a:bodyPr/>
          <a:lstStyle/>
          <a:p>
            <a:r>
              <a:rPr lang="en-US" b="1" dirty="0"/>
              <a:t>Is College a Good Investment?</a:t>
            </a:r>
          </a:p>
        </p:txBody>
      </p:sp>
      <p:sp>
        <p:nvSpPr>
          <p:cNvPr id="4" name="Slide Number Placeholder 3">
            <a:extLst>
              <a:ext uri="{FF2B5EF4-FFF2-40B4-BE49-F238E27FC236}">
                <a16:creationId xmlns:a16="http://schemas.microsoft.com/office/drawing/2014/main" id="{81E8938E-BD9D-2D9A-6E25-659598729648}"/>
              </a:ext>
            </a:extLst>
          </p:cNvPr>
          <p:cNvSpPr>
            <a:spLocks noGrp="1"/>
          </p:cNvSpPr>
          <p:nvPr>
            <p:ph type="sldNum" sz="quarter" idx="12"/>
          </p:nvPr>
        </p:nvSpPr>
        <p:spPr/>
        <p:txBody>
          <a:bodyPr/>
          <a:lstStyle/>
          <a:p>
            <a:fld id="{5FD72B90-626E-4548-9F74-AFBC6F6DD5DE}" type="slidenum">
              <a:rPr lang="en-US" smtClean="0"/>
              <a:t>27</a:t>
            </a:fld>
            <a:endParaRPr lang="en-US"/>
          </a:p>
        </p:txBody>
      </p:sp>
      <p:pic>
        <p:nvPicPr>
          <p:cNvPr id="5" name="Picture 4">
            <a:extLst>
              <a:ext uri="{FF2B5EF4-FFF2-40B4-BE49-F238E27FC236}">
                <a16:creationId xmlns:a16="http://schemas.microsoft.com/office/drawing/2014/main" id="{7F4FEC8E-04ED-C863-4ACD-146D4AB5C50F}"/>
              </a:ext>
            </a:extLst>
          </p:cNvPr>
          <p:cNvPicPr>
            <a:picLocks noChangeAspect="1"/>
          </p:cNvPicPr>
          <p:nvPr/>
        </p:nvPicPr>
        <p:blipFill>
          <a:blip r:embed="rId2"/>
          <a:stretch>
            <a:fillRect/>
          </a:stretch>
        </p:blipFill>
        <p:spPr>
          <a:xfrm>
            <a:off x="1518250" y="1434770"/>
            <a:ext cx="8984347" cy="4550297"/>
          </a:xfrm>
          <a:prstGeom prst="rect">
            <a:avLst/>
          </a:prstGeom>
        </p:spPr>
      </p:pic>
      <p:sp>
        <p:nvSpPr>
          <p:cNvPr id="6" name="TextBox 5">
            <a:extLst>
              <a:ext uri="{FF2B5EF4-FFF2-40B4-BE49-F238E27FC236}">
                <a16:creationId xmlns:a16="http://schemas.microsoft.com/office/drawing/2014/main" id="{B1BD950F-7F33-46CA-9FA3-1033A0A35485}"/>
              </a:ext>
            </a:extLst>
          </p:cNvPr>
          <p:cNvSpPr txBox="1"/>
          <p:nvPr/>
        </p:nvSpPr>
        <p:spPr>
          <a:xfrm>
            <a:off x="2734126" y="6198389"/>
            <a:ext cx="7248074" cy="369332"/>
          </a:xfrm>
          <a:prstGeom prst="rect">
            <a:avLst/>
          </a:prstGeom>
          <a:noFill/>
        </p:spPr>
        <p:txBody>
          <a:bodyPr wrap="none" rtlCol="0">
            <a:spAutoFit/>
          </a:bodyPr>
          <a:lstStyle/>
          <a:p>
            <a:r>
              <a:rPr lang="en-US" dirty="0"/>
              <a:t>https://</a:t>
            </a:r>
            <a:r>
              <a:rPr lang="en-US" dirty="0" err="1"/>
              <a:t>www.nytimes.com</a:t>
            </a:r>
            <a:r>
              <a:rPr lang="en-US" dirty="0"/>
              <a:t>/2023/09/05/magazine/college-worth-</a:t>
            </a:r>
            <a:r>
              <a:rPr lang="en-US" dirty="0" err="1"/>
              <a:t>price.html</a:t>
            </a:r>
            <a:endParaRPr lang="en-US" dirty="0"/>
          </a:p>
        </p:txBody>
      </p:sp>
    </p:spTree>
    <p:extLst>
      <p:ext uri="{BB962C8B-B14F-4D97-AF65-F5344CB8AC3E}">
        <p14:creationId xmlns:p14="http://schemas.microsoft.com/office/powerpoint/2010/main" val="272237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ACFD-E4E7-930E-A01E-FFDC3F5EBB72}"/>
              </a:ext>
            </a:extLst>
          </p:cNvPr>
          <p:cNvSpPr>
            <a:spLocks noGrp="1"/>
          </p:cNvSpPr>
          <p:nvPr>
            <p:ph type="title"/>
          </p:nvPr>
        </p:nvSpPr>
        <p:spPr>
          <a:xfrm>
            <a:off x="510209" y="136525"/>
            <a:ext cx="10515600" cy="921199"/>
          </a:xfrm>
        </p:spPr>
        <p:txBody>
          <a:bodyPr/>
          <a:lstStyle/>
          <a:p>
            <a:r>
              <a:rPr lang="en-US" dirty="0"/>
              <a:t>Challenges of the Cost of Education</a:t>
            </a:r>
          </a:p>
        </p:txBody>
      </p:sp>
      <p:sp>
        <p:nvSpPr>
          <p:cNvPr id="3" name="Content Placeholder 2">
            <a:extLst>
              <a:ext uri="{FF2B5EF4-FFF2-40B4-BE49-F238E27FC236}">
                <a16:creationId xmlns:a16="http://schemas.microsoft.com/office/drawing/2014/main" id="{78EDE87B-2035-0A4C-FD21-5722908860F5}"/>
              </a:ext>
            </a:extLst>
          </p:cNvPr>
          <p:cNvSpPr>
            <a:spLocks noGrp="1"/>
          </p:cNvSpPr>
          <p:nvPr>
            <p:ph idx="1"/>
          </p:nvPr>
        </p:nvSpPr>
        <p:spPr>
          <a:xfrm>
            <a:off x="838200" y="1254317"/>
            <a:ext cx="10515600" cy="5082071"/>
          </a:xfrm>
        </p:spPr>
        <p:txBody>
          <a:bodyPr>
            <a:normAutofit/>
          </a:bodyPr>
          <a:lstStyle/>
          <a:p>
            <a:r>
              <a:rPr lang="en-US" dirty="0"/>
              <a:t>Expense</a:t>
            </a:r>
          </a:p>
          <a:p>
            <a:pPr lvl="1"/>
            <a:r>
              <a:rPr lang="en-US" dirty="0"/>
              <a:t>Many liberal arts colleges cost over $50K/year</a:t>
            </a:r>
          </a:p>
          <a:p>
            <a:pPr lvl="1"/>
            <a:r>
              <a:rPr lang="en-US" dirty="0"/>
              <a:t>Many students finish college with $100K of student dept</a:t>
            </a:r>
          </a:p>
          <a:p>
            <a:r>
              <a:rPr lang="en-US" dirty="0"/>
              <a:t>Access</a:t>
            </a:r>
          </a:p>
          <a:p>
            <a:pPr lvl="1"/>
            <a:r>
              <a:rPr lang="en-US" dirty="0"/>
              <a:t>A four-year degree might only be accessible to the very wealthy</a:t>
            </a:r>
          </a:p>
          <a:p>
            <a:pPr lvl="1"/>
            <a:r>
              <a:rPr lang="en-US" dirty="0"/>
              <a:t>Can students from low-income homes get access to quality education?</a:t>
            </a:r>
          </a:p>
          <a:p>
            <a:r>
              <a:rPr lang="en-US" dirty="0"/>
              <a:t>Confidence in a Four-Year Degree</a:t>
            </a:r>
          </a:p>
          <a:p>
            <a:pPr lvl="1"/>
            <a:r>
              <a:rPr lang="en-US" dirty="0"/>
              <a:t>2010: 90% felt it was a good investment</a:t>
            </a:r>
          </a:p>
          <a:p>
            <a:pPr lvl="1"/>
            <a:r>
              <a:rPr lang="en-US" dirty="0"/>
              <a:t>2023: 40% feel like it is a good investment</a:t>
            </a:r>
          </a:p>
          <a:p>
            <a:r>
              <a:rPr lang="en-US" dirty="0"/>
              <a:t>Teacher Burn Out</a:t>
            </a:r>
          </a:p>
          <a:p>
            <a:pPr lvl="1"/>
            <a:r>
              <a:rPr lang="en-US" dirty="0"/>
              <a:t>Only 2/3 of teachers stay beyond the 5</a:t>
            </a:r>
            <a:r>
              <a:rPr lang="en-US" baseline="30000" dirty="0"/>
              <a:t>th</a:t>
            </a:r>
            <a:r>
              <a:rPr lang="en-US" dirty="0"/>
              <a:t> year</a:t>
            </a:r>
          </a:p>
        </p:txBody>
      </p:sp>
      <p:sp>
        <p:nvSpPr>
          <p:cNvPr id="4" name="Slide Number Placeholder 3">
            <a:extLst>
              <a:ext uri="{FF2B5EF4-FFF2-40B4-BE49-F238E27FC236}">
                <a16:creationId xmlns:a16="http://schemas.microsoft.com/office/drawing/2014/main" id="{54832C2E-C9F5-5BA8-438C-BFE791178DB5}"/>
              </a:ext>
            </a:extLst>
          </p:cNvPr>
          <p:cNvSpPr>
            <a:spLocks noGrp="1"/>
          </p:cNvSpPr>
          <p:nvPr>
            <p:ph type="sldNum" sz="quarter" idx="12"/>
          </p:nvPr>
        </p:nvSpPr>
        <p:spPr/>
        <p:txBody>
          <a:bodyPr/>
          <a:lstStyle/>
          <a:p>
            <a:fld id="{5FD72B90-626E-4548-9F74-AFBC6F6DD5DE}" type="slidenum">
              <a:rPr lang="en-US" smtClean="0"/>
              <a:t>28</a:t>
            </a:fld>
            <a:endParaRPr lang="en-US"/>
          </a:p>
        </p:txBody>
      </p:sp>
    </p:spTree>
    <p:extLst>
      <p:ext uri="{BB962C8B-B14F-4D97-AF65-F5344CB8AC3E}">
        <p14:creationId xmlns:p14="http://schemas.microsoft.com/office/powerpoint/2010/main" val="2102581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29</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06788" y="153192"/>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59283" y="1347293"/>
            <a:ext cx="8461513" cy="3645240"/>
          </a:xfrm>
        </p:spPr>
        <p:txBody>
          <a:bodyPr>
            <a:normAutofit fontScale="925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
        <p:nvSpPr>
          <p:cNvPr id="13" name="Content Placeholder 2">
            <a:extLst>
              <a:ext uri="{FF2B5EF4-FFF2-40B4-BE49-F238E27FC236}">
                <a16:creationId xmlns:a16="http://schemas.microsoft.com/office/drawing/2014/main" id="{3D219A57-866C-A3FB-38A2-E0D95D7D3870}"/>
              </a:ext>
            </a:extLst>
          </p:cNvPr>
          <p:cNvSpPr txBox="1">
            <a:spLocks/>
          </p:cNvSpPr>
          <p:nvPr/>
        </p:nvSpPr>
        <p:spPr>
          <a:xfrm>
            <a:off x="4310157" y="4978493"/>
            <a:ext cx="5869366" cy="4054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https://www.linkedin.com/in/danmccreary</a:t>
            </a:r>
          </a:p>
        </p:txBody>
      </p:sp>
      <p:pic>
        <p:nvPicPr>
          <p:cNvPr id="14" name="Picture 2" descr="Logo">
            <a:extLst>
              <a:ext uri="{FF2B5EF4-FFF2-40B4-BE49-F238E27FC236}">
                <a16:creationId xmlns:a16="http://schemas.microsoft.com/office/drawing/2014/main" id="{03F12635-7CFF-D6B0-430A-0E78D901CEF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30825" y="4903450"/>
            <a:ext cx="1179332" cy="4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30</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31</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32</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33</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6DF1-B05C-6FDB-630C-05EF4C3F0D7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4CE5B3-95EE-5032-D3E3-CC3F479F800A}"/>
              </a:ext>
            </a:extLst>
          </p:cNvPr>
          <p:cNvSpPr>
            <a:spLocks noGrp="1"/>
          </p:cNvSpPr>
          <p:nvPr>
            <p:ph idx="1"/>
          </p:nvPr>
        </p:nvSpPr>
        <p:spPr/>
        <p:txBody>
          <a:bodyPr/>
          <a:lstStyle/>
          <a:p>
            <a:r>
              <a:rPr lang="en-US" dirty="0"/>
              <a:t>Teachers will use intelligent agents to become </a:t>
            </a:r>
            <a:r>
              <a:rPr lang="en-US" b="1" dirty="0"/>
              <a:t>force multipliers</a:t>
            </a:r>
          </a:p>
          <a:p>
            <a:r>
              <a:rPr lang="en-US" dirty="0"/>
              <a:t>Generative AI can generate lesson plans for each student every day based on their project-based learning goals</a:t>
            </a:r>
          </a:p>
          <a:p>
            <a:r>
              <a:rPr lang="en-US" dirty="0"/>
              <a:t>The entire concept of education will change</a:t>
            </a:r>
          </a:p>
          <a:p>
            <a:r>
              <a:rPr lang="en-US" dirty="0"/>
              <a:t>Some “Higher Education” will be almost free</a:t>
            </a:r>
          </a:p>
        </p:txBody>
      </p:sp>
      <p:sp>
        <p:nvSpPr>
          <p:cNvPr id="4" name="Slide Number Placeholder 3">
            <a:extLst>
              <a:ext uri="{FF2B5EF4-FFF2-40B4-BE49-F238E27FC236}">
                <a16:creationId xmlns:a16="http://schemas.microsoft.com/office/drawing/2014/main" id="{8E824A5D-298A-9011-8872-F14A289D97A2}"/>
              </a:ext>
            </a:extLst>
          </p:cNvPr>
          <p:cNvSpPr>
            <a:spLocks noGrp="1"/>
          </p:cNvSpPr>
          <p:nvPr>
            <p:ph type="sldNum" sz="quarter" idx="12"/>
          </p:nvPr>
        </p:nvSpPr>
        <p:spPr/>
        <p:txBody>
          <a:bodyPr/>
          <a:lstStyle/>
          <a:p>
            <a:fld id="{5FD72B90-626E-4548-9F74-AFBC6F6DD5DE}" type="slidenum">
              <a:rPr lang="en-US" smtClean="0"/>
              <a:t>34</a:t>
            </a:fld>
            <a:endParaRPr lang="en-US"/>
          </a:p>
        </p:txBody>
      </p:sp>
    </p:spTree>
    <p:extLst>
      <p:ext uri="{BB962C8B-B14F-4D97-AF65-F5344CB8AC3E}">
        <p14:creationId xmlns:p14="http://schemas.microsoft.com/office/powerpoint/2010/main" val="264617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C020-EB33-E042-3E63-B00F22BDB2D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98D772B-A90C-3038-EF43-A3CBA43269AC}"/>
              </a:ext>
            </a:extLst>
          </p:cNvPr>
          <p:cNvSpPr>
            <a:spLocks noGrp="1"/>
          </p:cNvSpPr>
          <p:nvPr>
            <p:ph idx="1"/>
          </p:nvPr>
        </p:nvSpPr>
        <p:spPr>
          <a:xfrm>
            <a:off x="3271154" y="5803583"/>
            <a:ext cx="5869366" cy="405461"/>
          </a:xfrm>
        </p:spPr>
        <p:txBody>
          <a:bodyPr>
            <a:normAutofit fontScale="85000" lnSpcReduction="10000"/>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E2D90C3C-8C98-560E-8082-FE3621B94EDE}"/>
              </a:ext>
            </a:extLst>
          </p:cNvPr>
          <p:cNvSpPr>
            <a:spLocks noGrp="1"/>
          </p:cNvSpPr>
          <p:nvPr>
            <p:ph type="sldNum" sz="quarter" idx="12"/>
          </p:nvPr>
        </p:nvSpPr>
        <p:spPr/>
        <p:txBody>
          <a:bodyPr/>
          <a:lstStyle/>
          <a:p>
            <a:fld id="{5FD72B90-626E-4548-9F74-AFBC6F6DD5DE}" type="slidenum">
              <a:rPr lang="en-US" smtClean="0"/>
              <a:t>35</a:t>
            </a:fld>
            <a:endParaRPr lang="en-US"/>
          </a:p>
        </p:txBody>
      </p:sp>
      <p:pic>
        <p:nvPicPr>
          <p:cNvPr id="5122" name="Picture 2" descr="Logo">
            <a:extLst>
              <a:ext uri="{FF2B5EF4-FFF2-40B4-BE49-F238E27FC236}">
                <a16:creationId xmlns:a16="http://schemas.microsoft.com/office/drawing/2014/main" id="{2B6C782B-EBB3-1B01-AC60-659BBB1622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63682" y="5640498"/>
            <a:ext cx="1905403" cy="7316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63DB7C-17D0-A1D3-3B69-BC8835C00736}"/>
              </a:ext>
            </a:extLst>
          </p:cNvPr>
          <p:cNvSpPr txBox="1"/>
          <p:nvPr/>
        </p:nvSpPr>
        <p:spPr>
          <a:xfrm>
            <a:off x="3169085" y="2601923"/>
            <a:ext cx="4822521" cy="1107996"/>
          </a:xfrm>
          <a:prstGeom prst="rect">
            <a:avLst/>
          </a:prstGeom>
          <a:noFill/>
        </p:spPr>
        <p:txBody>
          <a:bodyPr wrap="square" rtlCol="0">
            <a:spAutoFit/>
          </a:bodyPr>
          <a:lstStyle/>
          <a:p>
            <a:r>
              <a:rPr lang="en-US" sz="6600" dirty="0"/>
              <a:t>Stay Curious!</a:t>
            </a:r>
          </a:p>
        </p:txBody>
      </p:sp>
    </p:spTree>
    <p:extLst>
      <p:ext uri="{BB962C8B-B14F-4D97-AF65-F5344CB8AC3E}">
        <p14:creationId xmlns:p14="http://schemas.microsoft.com/office/powerpoint/2010/main" val="307316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11A1-52FC-5E8E-66E2-6B86797AA201}"/>
              </a:ext>
            </a:extLst>
          </p:cNvPr>
          <p:cNvSpPr>
            <a:spLocks noGrp="1"/>
          </p:cNvSpPr>
          <p:nvPr>
            <p:ph type="title"/>
          </p:nvPr>
        </p:nvSpPr>
        <p:spPr/>
        <p:txBody>
          <a:bodyPr/>
          <a:lstStyle/>
          <a:p>
            <a:r>
              <a:rPr lang="en-US" dirty="0"/>
              <a:t>I Love Educational Robots!</a:t>
            </a:r>
          </a:p>
        </p:txBody>
      </p:sp>
      <p:sp>
        <p:nvSpPr>
          <p:cNvPr id="4" name="Slide Number Placeholder 3">
            <a:extLst>
              <a:ext uri="{FF2B5EF4-FFF2-40B4-BE49-F238E27FC236}">
                <a16:creationId xmlns:a16="http://schemas.microsoft.com/office/drawing/2014/main" id="{27FD0DE4-2809-F1F7-6B5D-53C64568D6F0}"/>
              </a:ext>
            </a:extLst>
          </p:cNvPr>
          <p:cNvSpPr>
            <a:spLocks noGrp="1"/>
          </p:cNvSpPr>
          <p:nvPr>
            <p:ph type="sldNum" sz="quarter" idx="12"/>
          </p:nvPr>
        </p:nvSpPr>
        <p:spPr/>
        <p:txBody>
          <a:bodyPr/>
          <a:lstStyle/>
          <a:p>
            <a:fld id="{5FD72B90-626E-4548-9F74-AFBC6F6DD5DE}" type="slidenum">
              <a:rPr lang="en-US" smtClean="0"/>
              <a:t>4</a:t>
            </a:fld>
            <a:endParaRPr lang="en-US"/>
          </a:p>
        </p:txBody>
      </p:sp>
      <p:pic>
        <p:nvPicPr>
          <p:cNvPr id="4098" name="Picture 2" descr="Sustainable Classroom Robots. What upgrading my robots taught me… | by Dan  McCreary | Medium">
            <a:extLst>
              <a:ext uri="{FF2B5EF4-FFF2-40B4-BE49-F238E27FC236}">
                <a16:creationId xmlns:a16="http://schemas.microsoft.com/office/drawing/2014/main" id="{66A8C7C6-AE7F-7930-E265-FEB7DDA604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23066" y="1244001"/>
            <a:ext cx="6966041" cy="522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3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C27A-5CD0-CC80-84BA-11ED0CDC497A}"/>
              </a:ext>
            </a:extLst>
          </p:cNvPr>
          <p:cNvSpPr>
            <a:spLocks noGrp="1"/>
          </p:cNvSpPr>
          <p:nvPr>
            <p:ph type="title"/>
          </p:nvPr>
        </p:nvSpPr>
        <p:spPr>
          <a:xfrm>
            <a:off x="419728" y="66951"/>
            <a:ext cx="10515600" cy="1325563"/>
          </a:xfrm>
        </p:spPr>
        <p:txBody>
          <a:bodyPr/>
          <a:lstStyle/>
          <a:p>
            <a:r>
              <a:rPr lang="en-US" b="1" dirty="0"/>
              <a:t>Content Generation and Summarization</a:t>
            </a:r>
          </a:p>
        </p:txBody>
      </p:sp>
      <p:pic>
        <p:nvPicPr>
          <p:cNvPr id="4" name="Picture 3">
            <a:extLst>
              <a:ext uri="{FF2B5EF4-FFF2-40B4-BE49-F238E27FC236}">
                <a16:creationId xmlns:a16="http://schemas.microsoft.com/office/drawing/2014/main" id="{3CF21041-57F8-1180-224A-99F4120DF802}"/>
              </a:ext>
            </a:extLst>
          </p:cNvPr>
          <p:cNvPicPr>
            <a:picLocks noChangeAspect="1"/>
          </p:cNvPicPr>
          <p:nvPr/>
        </p:nvPicPr>
        <p:blipFill>
          <a:blip r:embed="rId2"/>
          <a:stretch>
            <a:fillRect/>
          </a:stretch>
        </p:blipFill>
        <p:spPr>
          <a:xfrm>
            <a:off x="1256672" y="1348455"/>
            <a:ext cx="9684987" cy="5190457"/>
          </a:xfrm>
          <a:prstGeom prst="rect">
            <a:avLst/>
          </a:prstGeom>
        </p:spPr>
      </p:pic>
      <p:sp>
        <p:nvSpPr>
          <p:cNvPr id="3" name="Slide Number Placeholder 2">
            <a:extLst>
              <a:ext uri="{FF2B5EF4-FFF2-40B4-BE49-F238E27FC236}">
                <a16:creationId xmlns:a16="http://schemas.microsoft.com/office/drawing/2014/main" id="{609F56E4-9C45-4DA3-71D3-CE7E98E35316}"/>
              </a:ext>
            </a:extLst>
          </p:cNvPr>
          <p:cNvSpPr>
            <a:spLocks noGrp="1"/>
          </p:cNvSpPr>
          <p:nvPr>
            <p:ph type="sldNum" sz="quarter" idx="12"/>
          </p:nvPr>
        </p:nvSpPr>
        <p:spPr/>
        <p:txBody>
          <a:bodyPr/>
          <a:lstStyle/>
          <a:p>
            <a:fld id="{5FD72B90-626E-4548-9F74-AFBC6F6DD5DE}" type="slidenum">
              <a:rPr lang="en-US" smtClean="0"/>
              <a:t>5</a:t>
            </a:fld>
            <a:endParaRPr lang="en-US"/>
          </a:p>
        </p:txBody>
      </p:sp>
    </p:spTree>
    <p:extLst>
      <p:ext uri="{BB962C8B-B14F-4D97-AF65-F5344CB8AC3E}">
        <p14:creationId xmlns:p14="http://schemas.microsoft.com/office/powerpoint/2010/main" val="352547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Learning 2000 Years Ago</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038600"/>
          </a:xfrm>
        </p:spPr>
        <p:txBody>
          <a:bodyPr>
            <a:normAutofit/>
          </a:bodyPr>
          <a:lstStyle/>
          <a:p>
            <a:r>
              <a:rPr lang="en-US" dirty="0"/>
              <a:t>One teacher</a:t>
            </a:r>
          </a:p>
          <a:p>
            <a:r>
              <a:rPr lang="en-US" dirty="0"/>
              <a:t>One lecture</a:t>
            </a:r>
          </a:p>
          <a:p>
            <a:r>
              <a:rPr lang="en-US" dirty="0"/>
              <a:t>30 students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B6A-B2CE-9238-4DDD-6EB1D2ED7E1B}"/>
              </a:ext>
            </a:extLst>
          </p:cNvPr>
          <p:cNvSpPr>
            <a:spLocks noGrp="1"/>
          </p:cNvSpPr>
          <p:nvPr>
            <p:ph type="title"/>
          </p:nvPr>
        </p:nvSpPr>
        <p:spPr/>
        <p:txBody>
          <a:bodyPr/>
          <a:lstStyle/>
          <a:p>
            <a:r>
              <a:rPr lang="en-US" b="1" dirty="0"/>
              <a:t>Inspired by Science Fiction</a:t>
            </a:r>
          </a:p>
        </p:txBody>
      </p:sp>
      <p:sp>
        <p:nvSpPr>
          <p:cNvPr id="3" name="Content Placeholder 2">
            <a:extLst>
              <a:ext uri="{FF2B5EF4-FFF2-40B4-BE49-F238E27FC236}">
                <a16:creationId xmlns:a16="http://schemas.microsoft.com/office/drawing/2014/main" id="{8115AB29-7BB5-C585-C4DB-E726B2E2A212}"/>
              </a:ext>
            </a:extLst>
          </p:cNvPr>
          <p:cNvSpPr>
            <a:spLocks noGrp="1"/>
          </p:cNvSpPr>
          <p:nvPr>
            <p:ph idx="1"/>
          </p:nvPr>
        </p:nvSpPr>
        <p:spPr>
          <a:xfrm>
            <a:off x="3936227" y="1457080"/>
            <a:ext cx="7168775" cy="4307902"/>
          </a:xfrm>
        </p:spPr>
        <p:txBody>
          <a:bodyPr/>
          <a:lstStyle/>
          <a:p>
            <a:r>
              <a:rPr lang="en-US" b="1" dirty="0"/>
              <a:t>Diamond Age - A Young Lady’s Illustrated Primer </a:t>
            </a:r>
            <a:r>
              <a:rPr lang="en-US" dirty="0"/>
              <a:t>is a landmark 1995, Neal Stevenson cyberpunk novel</a:t>
            </a:r>
          </a:p>
          <a:p>
            <a:r>
              <a:rPr lang="en-US" dirty="0"/>
              <a:t>The intelligent agent is called “The Primer”</a:t>
            </a:r>
          </a:p>
          <a:p>
            <a:r>
              <a:rPr lang="en-US" dirty="0"/>
              <a:t>It takes the form of a tablet that continually generates customized illustrated stories for a young girl to help her learn</a:t>
            </a:r>
          </a:p>
          <a:p>
            <a:r>
              <a:rPr lang="en-US" dirty="0"/>
              <a:t>Customized contextual storytelling is a critical component of its strategy</a:t>
            </a:r>
          </a:p>
        </p:txBody>
      </p:sp>
      <p:sp>
        <p:nvSpPr>
          <p:cNvPr id="4" name="Slide Number Placeholder 3">
            <a:extLst>
              <a:ext uri="{FF2B5EF4-FFF2-40B4-BE49-F238E27FC236}">
                <a16:creationId xmlns:a16="http://schemas.microsoft.com/office/drawing/2014/main" id="{7EF1FFF1-BF18-1D90-3B03-A483D5A74E3B}"/>
              </a:ext>
            </a:extLst>
          </p:cNvPr>
          <p:cNvSpPr>
            <a:spLocks noGrp="1"/>
          </p:cNvSpPr>
          <p:nvPr>
            <p:ph type="sldNum" sz="quarter" idx="12"/>
          </p:nvPr>
        </p:nvSpPr>
        <p:spPr/>
        <p:txBody>
          <a:bodyPr/>
          <a:lstStyle/>
          <a:p>
            <a:fld id="{5FD72B90-626E-4548-9F74-AFBC6F6DD5DE}" type="slidenum">
              <a:rPr lang="en-US" smtClean="0"/>
              <a:t>7</a:t>
            </a:fld>
            <a:endParaRPr lang="en-US"/>
          </a:p>
        </p:txBody>
      </p:sp>
      <p:pic>
        <p:nvPicPr>
          <p:cNvPr id="8194" name="Picture 2">
            <a:extLst>
              <a:ext uri="{FF2B5EF4-FFF2-40B4-BE49-F238E27FC236}">
                <a16:creationId xmlns:a16="http://schemas.microsoft.com/office/drawing/2014/main" id="{37F0B163-E826-7565-4DE7-9C79C4E56A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0208" y="1403350"/>
            <a:ext cx="2860953" cy="4291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B4222-6FA4-076D-6D36-6F75BC4824FF}"/>
              </a:ext>
            </a:extLst>
          </p:cNvPr>
          <p:cNvSpPr txBox="1"/>
          <p:nvPr/>
        </p:nvSpPr>
        <p:spPr>
          <a:xfrm>
            <a:off x="1427133" y="5849976"/>
            <a:ext cx="8963159" cy="369332"/>
          </a:xfrm>
          <a:prstGeom prst="rect">
            <a:avLst/>
          </a:prstGeom>
          <a:noFill/>
        </p:spPr>
        <p:txBody>
          <a:bodyPr wrap="none" rtlCol="0">
            <a:spAutoFit/>
          </a:bodyPr>
          <a:lstStyle/>
          <a:p>
            <a:r>
              <a:rPr lang="en-US" dirty="0"/>
              <a:t>https://</a:t>
            </a:r>
            <a:r>
              <a:rPr lang="en-US" dirty="0" err="1"/>
              <a:t>dmccreary.medium.com</a:t>
            </a:r>
            <a:r>
              <a:rPr lang="en-US" dirty="0"/>
              <a:t>/chatgpt-brings-us-closer-to-the-diamond-age-b1469bee4949</a:t>
            </a:r>
          </a:p>
        </p:txBody>
      </p:sp>
    </p:spTree>
    <p:extLst>
      <p:ext uri="{BB962C8B-B14F-4D97-AF65-F5344CB8AC3E}">
        <p14:creationId xmlns:p14="http://schemas.microsoft.com/office/powerpoint/2010/main" val="29896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Modern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1 lesson plan</a:t>
            </a:r>
          </a:p>
          <a:p>
            <a:r>
              <a:rPr lang="en-US" dirty="0"/>
              <a:t>30 students</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8</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5391</TotalTime>
  <Words>1595</Words>
  <Application>Microsoft Macintosh PowerPoint</Application>
  <PresentationFormat>Widescreen</PresentationFormat>
  <Paragraphs>238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-apple-system</vt:lpstr>
      <vt:lpstr>Arial</vt:lpstr>
      <vt:lpstr>Calibri</vt:lpstr>
      <vt:lpstr>Office Theme</vt:lpstr>
      <vt:lpstr>AI in Education Teachers as Coordinators of Cooperative Teaching Agents</vt:lpstr>
      <vt:lpstr>Talk Description</vt:lpstr>
      <vt:lpstr>Background for Dan McCreary</vt:lpstr>
      <vt:lpstr>I Love Educational Robots!</vt:lpstr>
      <vt:lpstr>Content Generation and Summarization</vt:lpstr>
      <vt:lpstr>Learning 2000 Years Ago</vt:lpstr>
      <vt:lpstr>Inspired by Science Fiction</vt:lpstr>
      <vt:lpstr>Consider the Modern Busy Teacher</vt:lpstr>
      <vt:lpstr>Fact: No Two Students are Alike</vt:lpstr>
      <vt:lpstr>Not all students learn at the same rate</vt:lpstr>
      <vt:lpstr>But What If The Teacher Could… </vt:lpstr>
      <vt:lpstr>Yes, It Works!</vt:lpstr>
      <vt:lpstr>What About Static Textbooks?</vt:lpstr>
      <vt:lpstr>Make me a Simulation…</vt:lpstr>
      <vt:lpstr>Pulse Width Modulation Demo</vt:lpstr>
      <vt:lpstr>One Piloted Jet and Many Drones</vt:lpstr>
      <vt:lpstr>One Fighter with a Human Pilot to Many Drones</vt:lpstr>
      <vt:lpstr>The Dropping Cost of Content</vt:lpstr>
      <vt:lpstr>My MicroPython Websites and Projects</vt:lpstr>
      <vt:lpstr>AI Racing League</vt:lpstr>
      <vt:lpstr>What is a Cooperative Teaching Agent (CTA) ?</vt:lpstr>
      <vt:lpstr>One Student, One Teacher, 10,000 CTAs</vt:lpstr>
      <vt:lpstr>The Rise of Large-Langauge Models</vt:lpstr>
      <vt:lpstr>Generative AI is Getting Massive New Funding</vt:lpstr>
      <vt:lpstr>Skyrocketing Growth of Generative AI Investments</vt:lpstr>
      <vt:lpstr>NVIDIA Stock TYD: up 217% in 2023</vt:lpstr>
      <vt:lpstr>Is College a Good Investment?</vt:lpstr>
      <vt:lpstr>Challenges of the Cost of Education</vt:lpstr>
      <vt:lpstr>Separation of Content from Style</vt:lpstr>
      <vt:lpstr>What Areas is Generative AI Being Used?</vt:lpstr>
      <vt:lpstr>Customization of Models to Generate Buildings</vt:lpstr>
      <vt:lpstr>Ideas for Backyard Garden Architecture (LoRA)</vt:lpstr>
      <vt:lpstr>Simulation Generation</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Startups</dc:title>
  <dc:creator>Dan McCreary</dc:creator>
  <cp:lastModifiedBy>Dan McCreary</cp:lastModifiedBy>
  <cp:revision>20</cp:revision>
  <dcterms:created xsi:type="dcterms:W3CDTF">2023-09-13T21:34:52Z</dcterms:created>
  <dcterms:modified xsi:type="dcterms:W3CDTF">2023-11-03T14:39:46Z</dcterms:modified>
</cp:coreProperties>
</file>